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9" r:id="rId12"/>
    <p:sldId id="270" r:id="rId13"/>
    <p:sldId id="271" r:id="rId14"/>
    <p:sldId id="272" r:id="rId15"/>
    <p:sldId id="273" r:id="rId16"/>
    <p:sldId id="306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302" r:id="rId27"/>
    <p:sldId id="303" r:id="rId28"/>
    <p:sldId id="305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0" r:id="rId42"/>
  </p:sldIdLst>
  <p:sldSz cx="9144000" cy="5143500" type="screen16x9"/>
  <p:notesSz cx="6797675" cy="9926638"/>
  <p:embeddedFontLst>
    <p:embeddedFont>
      <p:font typeface="Montserrat" charset="-52"/>
      <p:regular r:id="rId44"/>
      <p:bold r:id="rId45"/>
      <p:italic r:id="rId46"/>
      <p:boldItalic r:id="rId47"/>
    </p:embeddedFont>
    <p:embeddedFont>
      <p:font typeface="Montserrat SemiBold" charset="-52"/>
      <p:regular r:id="rId48"/>
      <p:bold r:id="rId49"/>
      <p:italic r:id="rId50"/>
      <p:boldItalic r:id="rId51"/>
    </p:embeddedFont>
    <p:embeddedFont>
      <p:font typeface="Merriweather Sans" charset="0"/>
      <p:regular r:id="rId52"/>
      <p:bold r:id="rId53"/>
      <p:italic r:id="rId54"/>
      <p:boldItalic r:id="rId55"/>
    </p:embeddedFont>
    <p:embeddedFont>
      <p:font typeface="Calibri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59">
          <p15:clr>
            <a:srgbClr val="A4A3A4"/>
          </p15:clr>
        </p15:guide>
        <p15:guide id="2" orient="horz" pos="694">
          <p15:clr>
            <a:srgbClr val="A4A3A4"/>
          </p15:clr>
        </p15:guide>
        <p15:guide id="3" orient="horz" pos="3020">
          <p15:clr>
            <a:srgbClr val="A4A3A4"/>
          </p15:clr>
        </p15:guide>
        <p15:guide id="4" pos="5509">
          <p15:clr>
            <a:srgbClr val="A4A3A4"/>
          </p15:clr>
        </p15:guide>
        <p15:guide id="5" pos="5012">
          <p15:clr>
            <a:srgbClr val="A4A3A4"/>
          </p15:clr>
        </p15:guide>
        <p15:guide id="6" pos="431">
          <p15:clr>
            <a:srgbClr val="A4A3A4"/>
          </p15:clr>
        </p15:guide>
        <p15:guide id="7" pos="2885">
          <p15:clr>
            <a:srgbClr val="A4A3A4"/>
          </p15:clr>
        </p15:guide>
        <p15:guide id="8" pos="2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сакова Ирина" initials="КИ" lastIdx="1" clrIdx="0">
    <p:extLst/>
  </p:cmAuthor>
  <p:cmAuthor id="2" name="Специалист отдела качества-2" initials="Сок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92"/>
    <a:srgbClr val="F8D678"/>
    <a:srgbClr val="F1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1B46CD-3D5A-40D8-8039-2207751FE575}">
  <a:tblStyle styleId="{6E1B46CD-3D5A-40D8-8039-2207751FE57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958D1F1-F31C-4D05-B591-25784A19B06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8EC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ECF4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754" autoAdjust="0"/>
  </p:normalViewPr>
  <p:slideViewPr>
    <p:cSldViewPr snapToGrid="0">
      <p:cViewPr>
        <p:scale>
          <a:sx n="60" d="100"/>
          <a:sy n="60" d="100"/>
        </p:scale>
        <p:origin x="-288" y="-974"/>
      </p:cViewPr>
      <p:guideLst>
        <p:guide orient="horz" pos="2859"/>
        <p:guide orient="horz" pos="694"/>
        <p:guide orient="horz" pos="3020"/>
        <p:guide pos="5509"/>
        <p:guide pos="5012"/>
        <p:guide pos="431"/>
        <p:guide pos="2885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2601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8" name="Google Shape;2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a996a5c1a4_0_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2a996a5c1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a996a5c1a4_0_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2a996a5c1a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a996a5c1a4_0_2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2a996a5c1a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a9bc90bc69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2a9bc90bc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a9bc90bc69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2a9bc90bc6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a9bc90bc69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2a9bc90bc6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a9bc90bc69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2a9bc90bc6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a9bc90bc69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2a9bc90bc6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3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p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Шмуцтитульный слайд">
  <p:cSld name="3 Шмуц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648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Шмуцтитульный слайд">
  <p:cSld name="1 Шмуц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648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Шмуцтитульный слайд">
  <p:cSld name="2 Шмуц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648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Шмуцтитульный слайд">
  <p:cSld name="4 Шмуц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648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648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Шмуцтитульный слайд">
  <p:cSld name="6 Шмуц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648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Шмуцтитульный слайд">
  <p:cSld name="7 Шмуц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648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Шмуцтитульный слайд">
  <p:cSld name="8 Шмуц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648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фото навылет">
  <p:cSld name="Слайд с фото навылет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32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32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32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32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32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32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32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32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32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8781" y="971934"/>
            <a:ext cx="6405755" cy="285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0039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＞"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448781" y="209624"/>
            <a:ext cx="6401387" cy="2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648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696511" y="1031755"/>
            <a:ext cx="6405755" cy="285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46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"/>
              <a:buFont typeface="Merriweather Sans"/>
              <a:buChar char="＞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None/>
              <a:defRPr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200952" y="220015"/>
            <a:ext cx="6401387" cy="548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558118" y="1682216"/>
            <a:ext cx="603885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984806"/>
                </a:solidFill>
                <a:latin typeface="Arial"/>
                <a:ea typeface="Arial"/>
                <a:cs typeface="Arial"/>
                <a:sym typeface="Arial"/>
              </a:rPr>
              <a:t>Целевое состояние услуги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984806"/>
                </a:solidFill>
                <a:latin typeface="Arial"/>
                <a:ea typeface="Arial"/>
                <a:cs typeface="Arial"/>
                <a:sym typeface="Arial"/>
              </a:rPr>
              <a:t>«Признание семьи или одиноко проживающего гражданина малоимущими»</a:t>
            </a:r>
            <a:endParaRPr sz="2400" b="1" i="0" u="none" strike="noStrike" cap="none">
              <a:solidFill>
                <a:srgbClr val="9848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2"/>
          <p:cNvSpPr txBox="1"/>
          <p:nvPr/>
        </p:nvSpPr>
        <p:spPr>
          <a:xfrm>
            <a:off x="7442421" y="4732835"/>
            <a:ext cx="1165960" cy="19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975" tIns="27975" rIns="27975" bIns="27975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solidFill>
                  <a:srgbClr val="0077C8"/>
                </a:solidFill>
              </a:rPr>
              <a:t>Март</a:t>
            </a:r>
            <a:r>
              <a:rPr lang="ru-RU" sz="1100" b="0" i="0" u="none" strike="noStrike" cap="none" dirty="0" smtClean="0">
                <a:solidFill>
                  <a:srgbClr val="0077C8"/>
                </a:solidFill>
                <a:latin typeface="Arial"/>
                <a:ea typeface="Arial"/>
                <a:cs typeface="Arial"/>
                <a:sym typeface="Arial"/>
              </a:rPr>
              <a:t>, 2024</a:t>
            </a:r>
            <a:endParaRPr sz="1100" b="0" i="0" u="none" strike="noStrike" cap="none" dirty="0">
              <a:solidFill>
                <a:srgbClr val="0077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sp>
        <p:nvSpPr>
          <p:cNvPr id="275" name="Google Shape;275;p25"/>
          <p:cNvSpPr txBox="1"/>
          <p:nvPr/>
        </p:nvSpPr>
        <p:spPr>
          <a:xfrm>
            <a:off x="61732" y="4440444"/>
            <a:ext cx="1923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/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Межвед, эл.вид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150202" y="4913424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5"/>
          <p:cNvSpPr/>
          <p:nvPr/>
        </p:nvSpPr>
        <p:spPr>
          <a:xfrm>
            <a:off x="150202" y="4769483"/>
            <a:ext cx="113016" cy="11941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52883" y="4407082"/>
            <a:ext cx="1932470" cy="71041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 txBox="1">
            <a:spLocks noGrp="1"/>
          </p:cNvSpPr>
          <p:nvPr>
            <p:ph type="title"/>
          </p:nvPr>
        </p:nvSpPr>
        <p:spPr>
          <a:xfrm>
            <a:off x="194638" y="125060"/>
            <a:ext cx="8295991" cy="22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280" name="Google Shape;280;p25"/>
          <p:cNvGraphicFramePr/>
          <p:nvPr>
            <p:extLst>
              <p:ext uri="{D42A27DB-BD31-4B8C-83A1-F6EECF244321}">
                <p14:modId xmlns:p14="http://schemas.microsoft.com/office/powerpoint/2010/main" val="509935445"/>
              </p:ext>
            </p:extLst>
          </p:nvPr>
        </p:nvGraphicFramePr>
        <p:xfrm>
          <a:off x="130311" y="588096"/>
          <a:ext cx="8901500" cy="258614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995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3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5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4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82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4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63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dirty="0" smtClean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6.2. </a:t>
                      </a:r>
                      <a:r>
                        <a:rPr lang="ru-RU" sz="70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МВД России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 наличии (отсутствии) судимости и (или) факта уголовного преследования либо о прекращении уголовного преследования, сведения о нахождении в розыске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СНИЛС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Фамилия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Имя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Отчество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Дата рождения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Место регистрации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Место регистрации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Код региона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Место регистрации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Тип регистрации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Розыск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33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endParaRPr sz="700" dirty="0">
                        <a:solidFill>
                          <a:schemeClr val="dk1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endParaRPr sz="700" dirty="0">
                        <a:solidFill>
                          <a:schemeClr val="dk1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Витрина МВД России (Витрина данных </a:t>
                      </a:r>
                      <a:b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ИБД-М)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СМЭВ 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2024 г.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 txBox="1"/>
          <p:nvPr/>
        </p:nvSpPr>
        <p:spPr>
          <a:xfrm>
            <a:off x="44034" y="324625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sp>
        <p:nvSpPr>
          <p:cNvPr id="288" name="Google Shape;288;p26"/>
          <p:cNvSpPr txBox="1"/>
          <p:nvPr/>
        </p:nvSpPr>
        <p:spPr>
          <a:xfrm>
            <a:off x="61732" y="4440444"/>
            <a:ext cx="1923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/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Межвед, эл.вид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26"/>
          <p:cNvSpPr/>
          <p:nvPr/>
        </p:nvSpPr>
        <p:spPr>
          <a:xfrm>
            <a:off x="150202" y="4913424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6"/>
          <p:cNvSpPr/>
          <p:nvPr/>
        </p:nvSpPr>
        <p:spPr>
          <a:xfrm>
            <a:off x="150202" y="4769483"/>
            <a:ext cx="113016" cy="11941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6"/>
          <p:cNvSpPr/>
          <p:nvPr/>
        </p:nvSpPr>
        <p:spPr>
          <a:xfrm>
            <a:off x="52883" y="4407082"/>
            <a:ext cx="1932470" cy="71041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6"/>
          <p:cNvSpPr txBox="1">
            <a:spLocks noGrp="1"/>
          </p:cNvSpPr>
          <p:nvPr>
            <p:ph type="title"/>
          </p:nvPr>
        </p:nvSpPr>
        <p:spPr>
          <a:xfrm>
            <a:off x="171778" y="125060"/>
            <a:ext cx="8295991" cy="22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293" name="Google Shape;293;p26"/>
          <p:cNvGraphicFramePr/>
          <p:nvPr>
            <p:extLst>
              <p:ext uri="{D42A27DB-BD31-4B8C-83A1-F6EECF244321}">
                <p14:modId xmlns:p14="http://schemas.microsoft.com/office/powerpoint/2010/main" val="2638324713"/>
              </p:ext>
            </p:extLst>
          </p:nvPr>
        </p:nvGraphicFramePr>
        <p:xfrm>
          <a:off x="130311" y="586710"/>
          <a:ext cx="8901500" cy="374965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995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3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5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4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82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4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63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6.3. </a:t>
                      </a: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ФСИН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 лицах находящихся под стражей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Фамилия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Имя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Отчество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СНИЛС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Дата рождения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Место нахождения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Начало срока взятия под стражу (домашний арест)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Окончание срока взятия под стражу (домашний арест)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Витрина данных 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 ФСИН </a:t>
                      </a: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России</a:t>
                      </a:r>
                      <a:r>
                        <a:rPr lang="ru-RU" sz="700" b="0" baseline="3000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0" baseline="30000" dirty="0">
                        <a:solidFill>
                          <a:schemeClr val="dk1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СМЭВ 4</a:t>
                      </a:r>
                      <a:endParaRPr sz="700" b="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 2 квартал 2024 г.</a:t>
                      </a:r>
                      <a:endParaRPr sz="70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dirty="0" smtClean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6.4. </a:t>
                      </a:r>
                      <a:r>
                        <a:rPr lang="ru-RU" sz="70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ФСИН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 нахождении граждан в исправительном учреждении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Фамилия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Имя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Отчество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СНИЛС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Дата рождения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Место нахождения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Начало срока заключения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Окончание срока заключения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endParaRPr sz="700" dirty="0">
                        <a:solidFill>
                          <a:schemeClr val="dk1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endParaRPr sz="700" dirty="0">
                        <a:solidFill>
                          <a:schemeClr val="dk1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</a:t>
                      </a: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реализовано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Витрина данных 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 ФСИН России</a:t>
                      </a:r>
                      <a:r>
                        <a:rPr lang="ru-RU" sz="700" b="0" i="0" u="none" strike="noStrike" cap="none" baseline="3000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0" baseline="30000" dirty="0">
                        <a:solidFill>
                          <a:schemeClr val="dk1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СМЭВ 4</a:t>
                      </a:r>
                      <a:endParaRPr sz="700" b="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 2 квартал 2024 г.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94" name="Google Shape;294;p26"/>
          <p:cNvSpPr txBox="1"/>
          <p:nvPr/>
        </p:nvSpPr>
        <p:spPr>
          <a:xfrm>
            <a:off x="1994202" y="4381601"/>
            <a:ext cx="65313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Создание витрины предусмотрено Планом-графиком создания ведомственных витрин данных (1 кв. 2024 г.).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Создание витрины предусмотрено Планом-графиком создания ведомственных витрин данных (1 кв. 2024 г.). </a:t>
            </a:r>
            <a:endParaRPr/>
          </a:p>
        </p:txBody>
      </p:sp>
      <p:sp>
        <p:nvSpPr>
          <p:cNvPr id="295" name="Google Shape;295;p26"/>
          <p:cNvSpPr txBox="1"/>
          <p:nvPr/>
        </p:nvSpPr>
        <p:spPr>
          <a:xfrm>
            <a:off x="44034" y="324625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sp>
        <p:nvSpPr>
          <p:cNvPr id="301" name="Google Shape;301;p27"/>
          <p:cNvSpPr txBox="1"/>
          <p:nvPr/>
        </p:nvSpPr>
        <p:spPr>
          <a:xfrm>
            <a:off x="61732" y="4432824"/>
            <a:ext cx="1923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/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Межвед, эл.вид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150202" y="4905804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150202" y="4761863"/>
            <a:ext cx="113016" cy="11941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52883" y="4399462"/>
            <a:ext cx="1932470" cy="71041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7"/>
          <p:cNvSpPr txBox="1">
            <a:spLocks noGrp="1"/>
          </p:cNvSpPr>
          <p:nvPr>
            <p:ph type="title"/>
          </p:nvPr>
        </p:nvSpPr>
        <p:spPr>
          <a:xfrm>
            <a:off x="164158" y="125060"/>
            <a:ext cx="8295991" cy="22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306" name="Google Shape;306;p27"/>
          <p:cNvGraphicFramePr/>
          <p:nvPr>
            <p:extLst>
              <p:ext uri="{D42A27DB-BD31-4B8C-83A1-F6EECF244321}">
                <p14:modId xmlns:p14="http://schemas.microsoft.com/office/powerpoint/2010/main" val="4265775364"/>
              </p:ext>
            </p:extLst>
          </p:nvPr>
        </p:nvGraphicFramePr>
        <p:xfrm>
          <a:off x="115071" y="579090"/>
          <a:ext cx="8901500" cy="2103725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1066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3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5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4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82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4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63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6.5.Уполномоченный </a:t>
                      </a: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орган субъекта Российской Федерации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 том, что гражданин находится на стационарном лечении, выданная медицинской организацией (для граждан, находящихся на стационарном лечении)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b="1" baseline="3000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700" b="1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Фамилия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Имя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Отчество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Дата рождения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Место нахождения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СНИЛС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Дата госпитализации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Наименование медицинского учреждения,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ЕГИСЗ</a:t>
                      </a:r>
                      <a:r>
                        <a:rPr lang="ru-RU" sz="700" b="0" baseline="3000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 b="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0" dirty="0">
                        <a:solidFill>
                          <a:schemeClr val="dk1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СМЭВ 3</a:t>
                      </a:r>
                      <a:endParaRPr sz="700" b="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2024 г.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07" name="Google Shape;307;p27"/>
          <p:cNvSpPr txBox="1"/>
          <p:nvPr/>
        </p:nvSpPr>
        <p:spPr>
          <a:xfrm>
            <a:off x="1989775" y="4397088"/>
            <a:ext cx="65313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В случае наличия технической и организационной возможности направления такого рода запросов.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В случае наличия технической и организационной возможности направления такого рода запросов</a:t>
            </a:r>
            <a:r>
              <a:rPr lang="ru-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 </a:t>
            </a:r>
            <a:endParaRPr/>
          </a:p>
        </p:txBody>
      </p:sp>
      <p:sp>
        <p:nvSpPr>
          <p:cNvPr id="308" name="Google Shape;308;p27"/>
          <p:cNvSpPr txBox="1"/>
          <p:nvPr/>
        </p:nvSpPr>
        <p:spPr>
          <a:xfrm>
            <a:off x="44034" y="324625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sp>
        <p:nvSpPr>
          <p:cNvPr id="314" name="Google Shape;314;p28"/>
          <p:cNvSpPr txBox="1"/>
          <p:nvPr/>
        </p:nvSpPr>
        <p:spPr>
          <a:xfrm>
            <a:off x="61732" y="4432824"/>
            <a:ext cx="1923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/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Межвед, эл.вид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28"/>
          <p:cNvSpPr/>
          <p:nvPr/>
        </p:nvSpPr>
        <p:spPr>
          <a:xfrm>
            <a:off x="150202" y="4905804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8"/>
          <p:cNvSpPr/>
          <p:nvPr/>
        </p:nvSpPr>
        <p:spPr>
          <a:xfrm>
            <a:off x="150202" y="4761863"/>
            <a:ext cx="113016" cy="11941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8"/>
          <p:cNvSpPr/>
          <p:nvPr/>
        </p:nvSpPr>
        <p:spPr>
          <a:xfrm>
            <a:off x="52883" y="4399462"/>
            <a:ext cx="1932470" cy="71041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8"/>
          <p:cNvSpPr txBox="1">
            <a:spLocks noGrp="1"/>
          </p:cNvSpPr>
          <p:nvPr>
            <p:ph type="title"/>
          </p:nvPr>
        </p:nvSpPr>
        <p:spPr>
          <a:xfrm>
            <a:off x="171778" y="125060"/>
            <a:ext cx="8295991" cy="22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319" name="Google Shape;319;p28"/>
          <p:cNvGraphicFramePr/>
          <p:nvPr>
            <p:extLst>
              <p:ext uri="{D42A27DB-BD31-4B8C-83A1-F6EECF244321}">
                <p14:modId xmlns:p14="http://schemas.microsoft.com/office/powerpoint/2010/main" val="107100775"/>
              </p:ext>
            </p:extLst>
          </p:nvPr>
        </p:nvGraphicFramePr>
        <p:xfrm>
          <a:off x="130311" y="601257"/>
          <a:ext cx="8901500" cy="374965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108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0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5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4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82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4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63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6.6.Уполномоченный </a:t>
                      </a: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орган субъекта Российской Федерации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r>
                        <a:rPr lang="ru-RU" sz="700" b="0" dirty="0">
                          <a:highlight>
                            <a:srgbClr val="FFFFFF"/>
                          </a:highlight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об обучении ребенка (детей) в общеобразовательной организации, по очной форме обучения в профессиональной образовательной организации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r>
                        <a:rPr lang="ru-RU" sz="700" b="1" dirty="0">
                          <a:highlight>
                            <a:srgbClr val="FFFFFF"/>
                          </a:highlight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highlight>
                            <a:srgbClr val="FFFFFF"/>
                          </a:highlight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Фамилия 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highlight>
                            <a:srgbClr val="FFFFFF"/>
                          </a:highlight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Имя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Отчество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Дата рождения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СНИЛС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ИС уполномоченного органа субъекта РФ</a:t>
                      </a:r>
                      <a:r>
                        <a:rPr lang="ru-RU" sz="700" b="0" i="0" u="none" strike="noStrike" cap="none" baseline="3000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 b="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0" dirty="0">
                        <a:solidFill>
                          <a:schemeClr val="dk1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СМЭВ 3</a:t>
                      </a:r>
                      <a:endParaRPr sz="700" b="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2024 г.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6.7. </a:t>
                      </a:r>
                      <a:r>
                        <a:rPr lang="ru-RU" sz="700" dirty="0" err="1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Минобрнауки</a:t>
                      </a: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 России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об обучении ребенка по очной форме обучения в образовательной организации высшего образования </a:t>
                      </a:r>
                      <a:r>
                        <a:rPr lang="ru-RU" sz="700" b="1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Фамилия 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Имя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Отчество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Дата рождения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СНИЛС            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ГИС «СЦОС»</a:t>
                      </a:r>
                      <a:r>
                        <a:rPr lang="ru-RU" sz="700" b="0" i="0" u="none" strike="noStrike" cap="none" baseline="3000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 b="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0" dirty="0">
                        <a:solidFill>
                          <a:schemeClr val="dk1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СМЭВ 3</a:t>
                      </a:r>
                      <a:endParaRPr sz="700" b="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2024 г.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20" name="Google Shape;320;p28"/>
          <p:cNvSpPr txBox="1"/>
          <p:nvPr/>
        </p:nvSpPr>
        <p:spPr>
          <a:xfrm>
            <a:off x="1982155" y="4404708"/>
            <a:ext cx="65313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В случае наличия технической и организационной возможности направления такого рода запросов.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В случае наличия технической и организационной возможности направления такого рода запросов.  </a:t>
            </a:r>
            <a:endParaRPr/>
          </a:p>
        </p:txBody>
      </p:sp>
      <p:sp>
        <p:nvSpPr>
          <p:cNvPr id="321" name="Google Shape;321;p28"/>
          <p:cNvSpPr txBox="1"/>
          <p:nvPr/>
        </p:nvSpPr>
        <p:spPr>
          <a:xfrm>
            <a:off x="44034" y="324625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9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sp>
        <p:nvSpPr>
          <p:cNvPr id="327" name="Google Shape;327;p29"/>
          <p:cNvSpPr txBox="1"/>
          <p:nvPr/>
        </p:nvSpPr>
        <p:spPr>
          <a:xfrm>
            <a:off x="65975" y="4478113"/>
            <a:ext cx="1923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 dirty="0"/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</a:t>
            </a:r>
            <a:r>
              <a:rPr lang="ru-RU" sz="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9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эл.вид</a:t>
            </a:r>
            <a:endParaRPr sz="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29"/>
          <p:cNvSpPr/>
          <p:nvPr/>
        </p:nvSpPr>
        <p:spPr>
          <a:xfrm>
            <a:off x="150202" y="4913424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9"/>
          <p:cNvSpPr/>
          <p:nvPr/>
        </p:nvSpPr>
        <p:spPr>
          <a:xfrm>
            <a:off x="150202" y="4769483"/>
            <a:ext cx="113016" cy="11941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9"/>
          <p:cNvSpPr/>
          <p:nvPr/>
        </p:nvSpPr>
        <p:spPr>
          <a:xfrm>
            <a:off x="52883" y="4407082"/>
            <a:ext cx="1932470" cy="71041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9"/>
          <p:cNvSpPr txBox="1">
            <a:spLocks noGrp="1"/>
          </p:cNvSpPr>
          <p:nvPr>
            <p:ph type="title"/>
          </p:nvPr>
        </p:nvSpPr>
        <p:spPr>
          <a:xfrm>
            <a:off x="130311" y="112960"/>
            <a:ext cx="8295991" cy="22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332" name="Google Shape;332;p29"/>
          <p:cNvGraphicFramePr/>
          <p:nvPr>
            <p:extLst>
              <p:ext uri="{D42A27DB-BD31-4B8C-83A1-F6EECF244321}">
                <p14:modId xmlns:p14="http://schemas.microsoft.com/office/powerpoint/2010/main" val="797321071"/>
              </p:ext>
            </p:extLst>
          </p:nvPr>
        </p:nvGraphicFramePr>
        <p:xfrm>
          <a:off x="130311" y="592251"/>
          <a:ext cx="8901500" cy="386978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108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0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5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4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82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4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63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6.8. </a:t>
                      </a: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Уполномоченный орган субъекта Российской Федерации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r>
                        <a:rPr lang="ru-RU" sz="7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Сведения о прекращении обучения в общеобразовательной организации</a:t>
                      </a:r>
                      <a:endParaRPr sz="7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r>
                        <a:rPr lang="ru-RU" sz="700" b="1" dirty="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7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Фамилия </a:t>
                      </a:r>
                      <a:endParaRPr sz="7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Имя</a:t>
                      </a:r>
                      <a:endParaRPr sz="7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Отчество</a:t>
                      </a:r>
                      <a:endParaRPr sz="7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Дата рождения</a:t>
                      </a:r>
                      <a:endParaRPr sz="7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СНИЛС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 уполномоченного органа субъекта Российской Федерации</a:t>
                      </a:r>
                      <a:r>
                        <a:rPr lang="ru-RU" sz="700" b="0" i="0" u="none" strike="noStrike" cap="none" baseline="300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СМЭВ 3</a:t>
                      </a:r>
                      <a:endParaRPr sz="7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2024 г.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6.9. </a:t>
                      </a: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ФНС России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Сведения о рождении ребенка, сведения о родителях ребенка (предоставление из ЕГР ЗАГС по запросу сведений о рождении)</a:t>
                      </a:r>
                      <a:r>
                        <a:rPr lang="ru-RU" sz="700" b="0" baseline="30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7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Сведения о государственной регистрации АГС о рождении, в отношении которого сформирован запрос</a:t>
                      </a:r>
                      <a:endParaRPr sz="7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Сведения об органе ЗАГС, которым произведена государственная регистрация акта гражданского состояния</a:t>
                      </a:r>
                      <a:endParaRPr sz="7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Сведения о физическом лице, в отношении которого сформирован запрос</a:t>
                      </a:r>
                      <a:endParaRPr sz="7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Сведения о документе, удостоверяющем личность</a:t>
                      </a:r>
                      <a:endParaRPr sz="7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Субъект Российской Федерации, где зарегистрирован акт гражданского состояния</a:t>
                      </a:r>
                      <a:endParaRPr sz="7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endParaRPr sz="7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ЕГР ЗАГС</a:t>
                      </a:r>
                      <a:endParaRPr sz="7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СМЭВ 3</a:t>
                      </a:r>
                      <a:endParaRPr sz="7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2023 г.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ЕГР ЗАГС</a:t>
                      </a:r>
                      <a:endParaRPr sz="7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СМЭВ 3</a:t>
                      </a:r>
                      <a:endParaRPr sz="7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2023 г.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33" name="Google Shape;333;p29"/>
          <p:cNvSpPr txBox="1"/>
          <p:nvPr/>
        </p:nvSpPr>
        <p:spPr>
          <a:xfrm>
            <a:off x="1985820" y="4478113"/>
            <a:ext cx="653133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В случае наличия технической и организационной возможности направления такого рода запросов.</a:t>
            </a:r>
            <a:endParaRPr/>
          </a:p>
        </p:txBody>
      </p:sp>
      <p:sp>
        <p:nvSpPr>
          <p:cNvPr id="334" name="Google Shape;334;p29"/>
          <p:cNvSpPr txBox="1"/>
          <p:nvPr/>
        </p:nvSpPr>
        <p:spPr>
          <a:xfrm>
            <a:off x="44034" y="324625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9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  <p:sp>
        <p:nvSpPr>
          <p:cNvPr id="327" name="Google Shape;327;p29"/>
          <p:cNvSpPr txBox="1"/>
          <p:nvPr/>
        </p:nvSpPr>
        <p:spPr>
          <a:xfrm>
            <a:off x="65975" y="4478113"/>
            <a:ext cx="1923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 dirty="0"/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</a:t>
            </a:r>
            <a:r>
              <a:rPr lang="ru-RU" sz="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9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эл.вид</a:t>
            </a:r>
            <a:endParaRPr sz="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29"/>
          <p:cNvSpPr/>
          <p:nvPr/>
        </p:nvSpPr>
        <p:spPr>
          <a:xfrm>
            <a:off x="150202" y="4913424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9"/>
          <p:cNvSpPr/>
          <p:nvPr/>
        </p:nvSpPr>
        <p:spPr>
          <a:xfrm>
            <a:off x="150202" y="4769483"/>
            <a:ext cx="113016" cy="11941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9"/>
          <p:cNvSpPr/>
          <p:nvPr/>
        </p:nvSpPr>
        <p:spPr>
          <a:xfrm>
            <a:off x="52883" y="4407082"/>
            <a:ext cx="1932470" cy="71041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9"/>
          <p:cNvSpPr txBox="1">
            <a:spLocks noGrp="1"/>
          </p:cNvSpPr>
          <p:nvPr>
            <p:ph type="title"/>
          </p:nvPr>
        </p:nvSpPr>
        <p:spPr>
          <a:xfrm>
            <a:off x="130311" y="112960"/>
            <a:ext cx="8295991" cy="22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 dirty="0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 dirty="0"/>
          </a:p>
        </p:txBody>
      </p:sp>
      <p:graphicFrame>
        <p:nvGraphicFramePr>
          <p:cNvPr id="332" name="Google Shape;332;p29"/>
          <p:cNvGraphicFramePr/>
          <p:nvPr>
            <p:extLst>
              <p:ext uri="{D42A27DB-BD31-4B8C-83A1-F6EECF244321}">
                <p14:modId xmlns:p14="http://schemas.microsoft.com/office/powerpoint/2010/main" val="78105547"/>
              </p:ext>
            </p:extLst>
          </p:nvPr>
        </p:nvGraphicFramePr>
        <p:xfrm>
          <a:off x="130311" y="592251"/>
          <a:ext cx="8901500" cy="3717375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108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0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5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4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82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4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63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6.9. ФНС России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Сведения о заключении брака (предоставление из ЕГР ЗАГС по запросу сведений о заключении брака)</a:t>
                      </a:r>
                      <a:endParaRPr lang="en-US" sz="7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Атрибутивный состав: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Сведения о государственной регистрации АГС о заключении брака, в отношении которого сформирован запрос</a:t>
                      </a:r>
                      <a:endParaRPr lang="en-US" sz="7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Сведения об органе ЗАГС, которым произведена государственная регистрация акта гражданского состояния</a:t>
                      </a:r>
                      <a:endParaRPr lang="en-US" sz="7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Сведения о физическом лице, в отношении которого сформирован запрос</a:t>
                      </a:r>
                      <a:endParaRPr lang="en-US" sz="7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Сведения о документе, удостоверяющем личность</a:t>
                      </a:r>
                      <a:endParaRPr lang="en-US" sz="7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Субъект Российской Федерации, где зарегистрирован акт гражданского состояния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ЕГР ЗАГС</a:t>
                      </a:r>
                      <a:endParaRPr sz="7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СМЭВ 3</a:t>
                      </a:r>
                      <a:endParaRPr sz="7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ЕГР ЗАГС</a:t>
                      </a:r>
                      <a:endParaRPr sz="7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СМЭВ 3</a:t>
                      </a:r>
                      <a:endParaRPr sz="7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6.10. </a:t>
                      </a: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ФНС России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5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Сведения о расторжении брака (предоставление из ЕГР ЗАГС по запросу сведений о расторжении брака)</a:t>
                      </a:r>
                    </a:p>
                    <a:p>
                      <a:r>
                        <a:rPr lang="ru-RU" sz="7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Атрибутивный состав: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Сведения о государственной регистрации АГС о расторжении брака, в отношении которого сформирован запрос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Сведения об органе ЗАГС, которым произведена государственная регистрация акта гражданского состояния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Сведения о физическом лице, в отношении которого сформирован запрос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Сведения о документе, удостоверяющем личность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Субъект Российской Федерации, где зарегистрирован акт гражданского состояния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ЕГР ЗАГС</a:t>
                      </a:r>
                      <a:endParaRPr sz="7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СМЭВ 3</a:t>
                      </a:r>
                      <a:endParaRPr sz="7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ЕГР ЗАГС</a:t>
                      </a:r>
                      <a:endParaRPr sz="7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СМЭВ 3</a:t>
                      </a:r>
                      <a:endParaRPr sz="7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34" name="Google Shape;334;p29"/>
          <p:cNvSpPr txBox="1"/>
          <p:nvPr/>
        </p:nvSpPr>
        <p:spPr>
          <a:xfrm>
            <a:off x="44034" y="324625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0940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  <p:sp>
        <p:nvSpPr>
          <p:cNvPr id="340" name="Google Shape;340;p30"/>
          <p:cNvSpPr txBox="1"/>
          <p:nvPr/>
        </p:nvSpPr>
        <p:spPr>
          <a:xfrm>
            <a:off x="61732" y="4463304"/>
            <a:ext cx="1923622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/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Межвед, эл.вид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30"/>
          <p:cNvSpPr/>
          <p:nvPr/>
        </p:nvSpPr>
        <p:spPr>
          <a:xfrm>
            <a:off x="150202" y="4974384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0"/>
          <p:cNvSpPr/>
          <p:nvPr/>
        </p:nvSpPr>
        <p:spPr>
          <a:xfrm>
            <a:off x="150202" y="4822823"/>
            <a:ext cx="113016" cy="11941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0"/>
          <p:cNvSpPr/>
          <p:nvPr/>
        </p:nvSpPr>
        <p:spPr>
          <a:xfrm>
            <a:off x="52883" y="4572000"/>
            <a:ext cx="1932470" cy="53025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0"/>
          <p:cNvSpPr txBox="1">
            <a:spLocks noGrp="1"/>
          </p:cNvSpPr>
          <p:nvPr>
            <p:ph type="title"/>
          </p:nvPr>
        </p:nvSpPr>
        <p:spPr>
          <a:xfrm>
            <a:off x="114305" y="79621"/>
            <a:ext cx="8295991" cy="22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345" name="Google Shape;345;p30"/>
          <p:cNvGraphicFramePr/>
          <p:nvPr>
            <p:extLst>
              <p:ext uri="{D42A27DB-BD31-4B8C-83A1-F6EECF244321}">
                <p14:modId xmlns:p14="http://schemas.microsoft.com/office/powerpoint/2010/main" val="35344685"/>
              </p:ext>
            </p:extLst>
          </p:nvPr>
        </p:nvGraphicFramePr>
        <p:xfrm>
          <a:off x="99065" y="552993"/>
          <a:ext cx="8901525" cy="4000515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928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2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5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42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8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71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3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 strike="noStrike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6.10. </a:t>
                      </a:r>
                      <a:r>
                        <a:rPr lang="ru-RU" sz="60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Уполномоченный орган местного самоуправления</a:t>
                      </a:r>
                      <a:endParaRPr sz="6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r>
                        <a:rPr lang="ru-RU" sz="600" b="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Сведения </a:t>
                      </a:r>
                      <a:r>
                        <a:rPr lang="ru-RU" sz="60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подтверждающие, что ребенок претендует на прием в государственную или муниципальную дошкольную образовательную организацию и не является воспитанником другой из указанных организаций</a:t>
                      </a:r>
                      <a:endParaRPr sz="600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r>
                        <a:rPr lang="ru-RU" sz="600" b="1" strike="noStrike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600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strike="noStrike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Фамилия </a:t>
                      </a:r>
                      <a:endParaRPr sz="600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strike="noStrike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Имя</a:t>
                      </a:r>
                      <a:endParaRPr sz="600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Отчество</a:t>
                      </a:r>
                      <a:endParaRPr sz="600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Дата рождения</a:t>
                      </a:r>
                      <a:endParaRPr sz="600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СНИЛС</a:t>
                      </a:r>
                      <a:endParaRPr sz="6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600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strike="noStrik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 уполномоченного органа местного </a:t>
                      </a:r>
                      <a:r>
                        <a:rPr lang="ru-RU" sz="600" b="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самоуправления</a:t>
                      </a:r>
                      <a:r>
                        <a:rPr lang="ru-RU" sz="600" b="0" i="0" u="none" strike="noStrike" cap="none" baseline="3000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600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ЕГР ЗАГС</a:t>
                      </a:r>
                      <a:endParaRPr sz="600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600" b="0" strike="noStrik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СМЭВ 3</a:t>
                      </a:r>
                      <a:endParaRPr sz="600" b="0" strike="noStrik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2023 г.</a:t>
                      </a:r>
                      <a:endParaRPr sz="6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 уполномоченного органа местного </a:t>
                      </a:r>
                      <a:r>
                        <a:rPr lang="ru-RU" sz="600" b="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самоуправления</a:t>
                      </a:r>
                      <a:r>
                        <a:rPr lang="ru-RU" sz="600" b="0" i="0" u="none" strike="noStrike" cap="none" baseline="3000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600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ЕГР ЗАГС</a:t>
                      </a:r>
                      <a:endParaRPr sz="600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600" b="0" strike="noStrik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СМЭВ 3</a:t>
                      </a:r>
                      <a:endParaRPr sz="600" b="0" strike="noStrik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2023 г.</a:t>
                      </a:r>
                      <a:endParaRPr sz="6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6.11. </a:t>
                      </a: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СФР</a:t>
                      </a: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Информирование из ЕГИССО о лицах, сведения о которых содержатся в реестре лиц, связанных с изменением родительских прав, реестре лиц с измененной дееспособностью и реестре законных представителей</a:t>
                      </a:r>
                      <a:endParaRPr sz="6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СНИЛС родителя (опекуна)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СНИЛС ребенка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Сведения о реквизитах документа, подтверждающего установление опеки </a:t>
                      </a:r>
                      <a:endParaRPr sz="6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Номер актовой записи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Дата внесения актовой записи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Уполномоченный орган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Сведения о лице, находящемся под опекой</a:t>
                      </a:r>
                      <a:endParaRPr sz="6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СНИЛС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Фамилия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Имя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Отчество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Дата рождения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Пол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Реквизиты документа, подтверждающего установление попечительства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Номер 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Дата выдачи</a:t>
                      </a:r>
                      <a:endParaRPr sz="6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Уполномоченный орган</a:t>
                      </a:r>
                      <a:endParaRPr sz="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6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Витрина ПФР «Реестр законных представителей»</a:t>
                      </a:r>
                      <a:r>
                        <a:rPr lang="ru-RU" sz="600" baseline="30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6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СМЭВ 4</a:t>
                      </a:r>
                      <a:endParaRPr sz="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кв. 2023 г.</a:t>
                      </a:r>
                      <a:endParaRPr sz="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Витрина 1 ПФР «Реестр законных представителей»</a:t>
                      </a:r>
                      <a:r>
                        <a:rPr lang="ru-RU" sz="600" baseline="30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СМЭВ 4</a:t>
                      </a:r>
                      <a:endParaRPr sz="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кв. 2023 г.</a:t>
                      </a:r>
                      <a:endParaRPr sz="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46" name="Google Shape;346;p30"/>
          <p:cNvSpPr txBox="1"/>
          <p:nvPr/>
        </p:nvSpPr>
        <p:spPr>
          <a:xfrm>
            <a:off x="1985353" y="4572901"/>
            <a:ext cx="65313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ru-RU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случае наличия технической и организационной возможности направления такого рода запросов.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ru-RU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https://lkuv.gosuslugi.ru/paip-portal/#/inquiries/card/6374af22-ff80-11eb-ba23-33408f10c8dc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ru-RU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Создание витрины предусмотрено Планом-графиком создания ведомственных витрин данных (1 кв. 2023 г.).</a:t>
            </a:r>
            <a:endParaRPr/>
          </a:p>
        </p:txBody>
      </p:sp>
      <p:sp>
        <p:nvSpPr>
          <p:cNvPr id="347" name="Google Shape;347;p30"/>
          <p:cNvSpPr txBox="1"/>
          <p:nvPr/>
        </p:nvSpPr>
        <p:spPr>
          <a:xfrm>
            <a:off x="44034" y="324625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  <p:sp>
        <p:nvSpPr>
          <p:cNvPr id="353" name="Google Shape;353;p31"/>
          <p:cNvSpPr txBox="1"/>
          <p:nvPr/>
        </p:nvSpPr>
        <p:spPr>
          <a:xfrm>
            <a:off x="61732" y="4419799"/>
            <a:ext cx="1923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/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Межвед, эл.вид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31"/>
          <p:cNvSpPr/>
          <p:nvPr/>
        </p:nvSpPr>
        <p:spPr>
          <a:xfrm>
            <a:off x="150202" y="4892779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1"/>
          <p:cNvSpPr/>
          <p:nvPr/>
        </p:nvSpPr>
        <p:spPr>
          <a:xfrm>
            <a:off x="150202" y="4748838"/>
            <a:ext cx="113016" cy="11941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1"/>
          <p:cNvSpPr/>
          <p:nvPr/>
        </p:nvSpPr>
        <p:spPr>
          <a:xfrm>
            <a:off x="52883" y="4386437"/>
            <a:ext cx="1932470" cy="71041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1"/>
          <p:cNvSpPr txBox="1">
            <a:spLocks noGrp="1"/>
          </p:cNvSpPr>
          <p:nvPr>
            <p:ph type="title"/>
          </p:nvPr>
        </p:nvSpPr>
        <p:spPr>
          <a:xfrm>
            <a:off x="99831" y="99368"/>
            <a:ext cx="8295991" cy="22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358" name="Google Shape;358;p31"/>
          <p:cNvGraphicFramePr/>
          <p:nvPr>
            <p:extLst>
              <p:ext uri="{D42A27DB-BD31-4B8C-83A1-F6EECF244321}">
                <p14:modId xmlns:p14="http://schemas.microsoft.com/office/powerpoint/2010/main" val="1972732574"/>
              </p:ext>
            </p:extLst>
          </p:nvPr>
        </p:nvGraphicFramePr>
        <p:xfrm>
          <a:off x="76971" y="606798"/>
          <a:ext cx="8901525" cy="2093375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995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3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5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19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06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4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33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6.12. </a:t>
                      </a: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МВД России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highlight>
                            <a:srgbClr val="FFFFFF"/>
                          </a:highlight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 регистрации по месту жительства и месту пребывания заявителя в пределах субъекта РФ, в котором он обратился за услугой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highlight>
                            <a:srgbClr val="FFFFFF"/>
                          </a:highlight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highlight>
                            <a:srgbClr val="FFFFFF"/>
                          </a:highlight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Данные физлица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Данные документа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Загранпаспорт гражданина РФ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Свидетельство о рождении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Реализовано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Витрина МВД России 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(Витрина данных по миграции)</a:t>
                      </a:r>
                      <a:r>
                        <a:rPr lang="ru-RU" sz="700" b="0" i="0" u="none" strike="noStrike" cap="none" baseline="3000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 1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СМЭВ 4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2 квартал 2023 г.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Витрина МВД России 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(Витрина данных по миграции)</a:t>
                      </a:r>
                      <a:r>
                        <a:rPr lang="ru-RU" sz="700" b="0" i="0" u="none" strike="noStrike" cap="none" baseline="3000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 1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СМЭВ 4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2 квартал 2023 г.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59" name="Google Shape;359;p31"/>
          <p:cNvSpPr txBox="1"/>
          <p:nvPr/>
        </p:nvSpPr>
        <p:spPr>
          <a:xfrm>
            <a:off x="1985353" y="4383786"/>
            <a:ext cx="65313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lang="ru-RU" sz="6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ru-RU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Создание витрины предусмотрено Планом-графиком создания ведомственных витрин данных (1 кв. 2023 г.).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В случае наличия технической и организационной возможности направления такого рода запросов.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31"/>
          <p:cNvSpPr txBox="1"/>
          <p:nvPr/>
        </p:nvSpPr>
        <p:spPr>
          <a:xfrm>
            <a:off x="44034" y="324625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2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  <p:sp>
        <p:nvSpPr>
          <p:cNvPr id="366" name="Google Shape;366;p32"/>
          <p:cNvSpPr txBox="1"/>
          <p:nvPr/>
        </p:nvSpPr>
        <p:spPr>
          <a:xfrm>
            <a:off x="61732" y="4419799"/>
            <a:ext cx="1923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/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Межвед, эл.вид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32"/>
          <p:cNvSpPr/>
          <p:nvPr/>
        </p:nvSpPr>
        <p:spPr>
          <a:xfrm>
            <a:off x="150202" y="4892779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2"/>
          <p:cNvSpPr/>
          <p:nvPr/>
        </p:nvSpPr>
        <p:spPr>
          <a:xfrm>
            <a:off x="150202" y="4748838"/>
            <a:ext cx="113016" cy="11941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2"/>
          <p:cNvSpPr/>
          <p:nvPr/>
        </p:nvSpPr>
        <p:spPr>
          <a:xfrm>
            <a:off x="52883" y="4386437"/>
            <a:ext cx="1932470" cy="71041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2"/>
          <p:cNvSpPr txBox="1">
            <a:spLocks noGrp="1"/>
          </p:cNvSpPr>
          <p:nvPr>
            <p:ph type="title"/>
          </p:nvPr>
        </p:nvSpPr>
        <p:spPr>
          <a:xfrm>
            <a:off x="99831" y="99368"/>
            <a:ext cx="8295991" cy="22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371" name="Google Shape;371;p32"/>
          <p:cNvGraphicFramePr/>
          <p:nvPr>
            <p:extLst>
              <p:ext uri="{D42A27DB-BD31-4B8C-83A1-F6EECF244321}">
                <p14:modId xmlns:p14="http://schemas.microsoft.com/office/powerpoint/2010/main" val="2918282721"/>
              </p:ext>
            </p:extLst>
          </p:nvPr>
        </p:nvGraphicFramePr>
        <p:xfrm>
          <a:off x="61731" y="564463"/>
          <a:ext cx="8901500" cy="276665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837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1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1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69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33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b="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6.13. </a:t>
                      </a: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ФНС России 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 вознаграждении за выполнение трудовых или иных обязанностей, включая выплаты компенсационного и стимулирующего характера, вознаграждении за выполненную работу, оказанную услугу, совершение действия в рамках гражданско-правового договора, о доходах по договорам авторского заказа, об отчуждении исключительного права на результаты интеллектуальной деятельности</a:t>
                      </a:r>
                      <a:endParaRPr sz="700" b="0" i="0" u="none" strike="noStrike" cap="none" baseline="30000" dirty="0">
                        <a:solidFill>
                          <a:srgbClr val="000000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(Сервис представления сведений о выплатах, произведенных плательщиками страховых взносов в пользу физических лиц)</a:t>
                      </a:r>
                      <a:endParaRPr sz="700" b="0" i="0" u="none" strike="noStrike" cap="none" baseline="30000" dirty="0">
                        <a:solidFill>
                          <a:srgbClr val="000000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Атрибутивный состав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Имя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Отчество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СНИЛС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ИНН физического лица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 доходах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об ИП, осуществившем выплаты или о ФЛ, осуществившем выплаты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 выплатах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ИС ФНС России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ИС ФНС России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72" name="Google Shape;372;p32"/>
          <p:cNvSpPr txBox="1"/>
          <p:nvPr/>
        </p:nvSpPr>
        <p:spPr>
          <a:xfrm>
            <a:off x="1994202" y="4532807"/>
            <a:ext cx="653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Создание витрины предусмотрено Планом-графиком создания ведомственных витрин данных (1 кв. 2023 г.). Подключение в ЦС 2 в рамках оптимизации состава запроса на РПГУ.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Создание витрины предусмотрено Планом-графиком создания ведомственных витрин данных (1 кв. 2023 г.).</a:t>
            </a:r>
            <a:endParaRPr/>
          </a:p>
        </p:txBody>
      </p:sp>
      <p:sp>
        <p:nvSpPr>
          <p:cNvPr id="373" name="Google Shape;373;p32"/>
          <p:cNvSpPr txBox="1"/>
          <p:nvPr/>
        </p:nvSpPr>
        <p:spPr>
          <a:xfrm>
            <a:off x="44034" y="324625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  <p:sp>
        <p:nvSpPr>
          <p:cNvPr id="379" name="Google Shape;379;p33"/>
          <p:cNvSpPr txBox="1"/>
          <p:nvPr/>
        </p:nvSpPr>
        <p:spPr>
          <a:xfrm>
            <a:off x="61732" y="4419799"/>
            <a:ext cx="1923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/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Межвед, эл.вид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33"/>
          <p:cNvSpPr/>
          <p:nvPr/>
        </p:nvSpPr>
        <p:spPr>
          <a:xfrm>
            <a:off x="150202" y="4892779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3"/>
          <p:cNvSpPr/>
          <p:nvPr/>
        </p:nvSpPr>
        <p:spPr>
          <a:xfrm>
            <a:off x="150202" y="4748838"/>
            <a:ext cx="113016" cy="11941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3"/>
          <p:cNvSpPr/>
          <p:nvPr/>
        </p:nvSpPr>
        <p:spPr>
          <a:xfrm>
            <a:off x="52883" y="4386437"/>
            <a:ext cx="1932470" cy="71041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3"/>
          <p:cNvSpPr txBox="1">
            <a:spLocks noGrp="1"/>
          </p:cNvSpPr>
          <p:nvPr>
            <p:ph type="title"/>
          </p:nvPr>
        </p:nvSpPr>
        <p:spPr>
          <a:xfrm>
            <a:off x="99831" y="99368"/>
            <a:ext cx="8295991" cy="22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384" name="Google Shape;384;p33"/>
          <p:cNvGraphicFramePr/>
          <p:nvPr>
            <p:extLst>
              <p:ext uri="{D42A27DB-BD31-4B8C-83A1-F6EECF244321}">
                <p14:modId xmlns:p14="http://schemas.microsoft.com/office/powerpoint/2010/main" val="1080335353"/>
              </p:ext>
            </p:extLst>
          </p:nvPr>
        </p:nvGraphicFramePr>
        <p:xfrm>
          <a:off x="61731" y="606798"/>
          <a:ext cx="8901500" cy="308669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837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1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1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69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33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7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6.14. </a:t>
                      </a: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СФР</a:t>
                      </a:r>
                      <a:endParaRPr sz="700" b="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Получение сведений о размере выплат за период (включая пенсию, доплаты, устанавливаемые к пенсии, социальные выплаты и выплаты по уходу)</a:t>
                      </a:r>
                      <a:endParaRPr sz="700" b="0" i="0" u="none" strike="noStrike" cap="none" baseline="30000" dirty="0">
                        <a:solidFill>
                          <a:srgbClr val="000000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Фамилия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Имя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Отчество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Дата рождения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Пол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СНИЛС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Дата, по состоянию на которую сведения актуальны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Наличие данных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Дата начала периода 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Количество месяцев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Выплаты по месяцам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Год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Месяц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Общая сумма выплат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Количество выплат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Вид выплаты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Основание назначения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Сумма выплаты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СМЭВ 3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Реализовано 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Витрина 1 ПФР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(Данные АИС ПФР,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ЕГИССО, ФГИС 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ФРИ)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 мерах социальной поддержки (защиты) 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из классификатора ЕГИССО (1.0.2)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4 кв. 2023 г.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85" name="Google Shape;385;p33"/>
          <p:cNvSpPr txBox="1"/>
          <p:nvPr/>
        </p:nvSpPr>
        <p:spPr>
          <a:xfrm>
            <a:off x="44034" y="324625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669456" y="482405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438059" y="3679373"/>
            <a:ext cx="87059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800"/>
              <a:buFont typeface="Arial"/>
              <a:buChar char="•"/>
            </a:pPr>
            <a:r>
              <a:rPr lang="ru-RU" sz="800" b="1" i="1" u="none" strike="noStrike" cap="none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Федеральный закон от 05.04.2003 № 44-ФЗ «О порядке учета доходов и расчета среднедушевого дохода семьи и дохода одиноко проживающего гражданина </a:t>
            </a:r>
            <a:br>
              <a:rPr lang="ru-RU" sz="800" b="1" i="1" u="none" strike="noStrike" cap="none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800" b="1" i="1" u="none" strike="noStrike" cap="none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для признания их малоимущими и оказания им государственной социальной помощи»</a:t>
            </a:r>
            <a:endParaRPr dirty="0"/>
          </a:p>
        </p:txBody>
      </p:sp>
      <p:sp>
        <p:nvSpPr>
          <p:cNvPr id="76" name="Google Shape;76;p13"/>
          <p:cNvSpPr txBox="1"/>
          <p:nvPr/>
        </p:nvSpPr>
        <p:spPr>
          <a:xfrm>
            <a:off x="424119" y="3926587"/>
            <a:ext cx="84219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800"/>
              <a:buFont typeface="Arial"/>
              <a:buChar char="•"/>
            </a:pPr>
            <a:r>
              <a:rPr lang="ru-RU" sz="800" b="1" i="1" u="none" strike="noStrike" cap="none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Постановление Правительства Российской Федерации от 20.08.2003 № 512 «О перечне видов доходов, учитываемых при расчете среднедушевого дохода семьи и дохода одиноко проживающего гражданина для оказания им государственной социальной помощи»</a:t>
            </a:r>
            <a:endParaRPr dirty="0"/>
          </a:p>
        </p:txBody>
      </p:sp>
      <p:sp>
        <p:nvSpPr>
          <p:cNvPr id="77" name="Google Shape;77;p13"/>
          <p:cNvSpPr txBox="1"/>
          <p:nvPr/>
        </p:nvSpPr>
        <p:spPr>
          <a:xfrm>
            <a:off x="691110" y="493203"/>
            <a:ext cx="3354779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 услуги (</a:t>
            </a:r>
            <a:r>
              <a:rPr lang="ru-RU" sz="850" b="1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подуслуги</a:t>
            </a:r>
            <a:r>
              <a:rPr lang="ru-RU" sz="85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):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Noto Sans Symbols"/>
              <a:buChar char="✔"/>
            </a:pPr>
            <a:r>
              <a:rPr lang="ru-RU" sz="85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справка о признании семьи малоимущей и нуждающейся в государственной социальной помощи; 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Noto Sans Symbols"/>
              <a:buChar char="✔"/>
            </a:pPr>
            <a:r>
              <a:rPr lang="ru-RU" sz="8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справка о признании семьи или одиноко проживающего гражданина малоимущими</a:t>
            </a:r>
            <a:endParaRPr lang="ru-RU" dirty="0"/>
          </a:p>
        </p:txBody>
      </p:sp>
      <p:sp>
        <p:nvSpPr>
          <p:cNvPr id="78" name="Google Shape;78;p13"/>
          <p:cNvSpPr txBox="1"/>
          <p:nvPr/>
        </p:nvSpPr>
        <p:spPr>
          <a:xfrm>
            <a:off x="4572472" y="1340589"/>
            <a:ext cx="4527449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Срок до момента принятия решения: </a:t>
            </a:r>
            <a:r>
              <a:rPr lang="ru-RU" sz="8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 </a:t>
            </a:r>
            <a:r>
              <a:rPr lang="ru-RU" sz="85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р.д</a:t>
            </a:r>
            <a:r>
              <a:rPr lang="ru-RU" sz="8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с возможностью продления до 30 </a:t>
            </a:r>
            <a:r>
              <a:rPr lang="ru-RU" sz="85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к.д</a:t>
            </a:r>
            <a:r>
              <a:rPr lang="ru-RU" sz="8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(при проведении комиссионного обследования)</a:t>
            </a:r>
            <a:endParaRPr sz="850" baseline="30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Срок выдачи результата:  </a:t>
            </a:r>
            <a:r>
              <a:rPr lang="ru-RU" sz="8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 3 месяцев при признании семьи малоимущей и нуждающейся в государственной социальной </a:t>
            </a:r>
            <a:br>
              <a:rPr lang="ru-RU" sz="8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8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помощи и до 30 </a:t>
            </a:r>
            <a:r>
              <a:rPr lang="ru-RU" sz="85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к.д</a:t>
            </a:r>
            <a:r>
              <a:rPr lang="ru-RU" sz="8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для решения о признании семьи </a:t>
            </a:r>
            <a:br>
              <a:rPr lang="ru-RU" sz="8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8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или одиноко проживающего гражданина малоимущими</a:t>
            </a:r>
            <a:endParaRPr dirty="0"/>
          </a:p>
        </p:txBody>
      </p:sp>
      <p:sp>
        <p:nvSpPr>
          <p:cNvPr id="79" name="Google Shape;79;p13"/>
          <p:cNvSpPr txBox="1"/>
          <p:nvPr/>
        </p:nvSpPr>
        <p:spPr>
          <a:xfrm>
            <a:off x="691110" y="1621509"/>
            <a:ext cx="3207801" cy="70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Обратиться</a:t>
            </a:r>
            <a:r>
              <a:rPr lang="ru-RU" sz="8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за получением услуги можно в уполномоченный орган или направив заявление почтой.</a:t>
            </a:r>
            <a:r>
              <a:rPr lang="ru-RU" sz="850" baseline="30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85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электронной форме и через МФЦ услуга фактически не предоставляется</a:t>
            </a:r>
            <a:endParaRPr sz="85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50" baseline="30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" name="Google Shape;80;p13" descr="Суд контур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589" y="1642740"/>
            <a:ext cx="615553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 descr="Документ контур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6474" y="580324"/>
            <a:ext cx="527591" cy="52759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/>
        </p:nvSpPr>
        <p:spPr>
          <a:xfrm>
            <a:off x="691110" y="2361121"/>
            <a:ext cx="307206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 4 контактов с органами власти </a:t>
            </a:r>
            <a:r>
              <a:rPr lang="ru-RU" sz="8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(для получения информации; подачи заявления; для осмотра жилищных условий; для получения результата)</a:t>
            </a:r>
            <a:endParaRPr sz="85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3" descr="Выполнить контур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589" y="2384045"/>
            <a:ext cx="555600" cy="55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3"/>
          <p:cNvCxnSpPr/>
          <p:nvPr/>
        </p:nvCxnSpPr>
        <p:spPr>
          <a:xfrm>
            <a:off x="493107" y="3680850"/>
            <a:ext cx="8155172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86" name="Google Shape;86;p13"/>
          <p:cNvSpPr txBox="1"/>
          <p:nvPr/>
        </p:nvSpPr>
        <p:spPr>
          <a:xfrm>
            <a:off x="601181" y="218297"/>
            <a:ext cx="6401387" cy="2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 sz="1500" b="0" i="0" u="non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Общее описание услуги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685341" y="3156829"/>
            <a:ext cx="2640521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Необходимые и обязательные услуги (сопутствующие услуги) отсутствуют</a:t>
            </a:r>
            <a:endParaRPr sz="8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66003" y="2388722"/>
            <a:ext cx="506469" cy="5064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4576466" y="2413641"/>
            <a:ext cx="3824487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рамках предоставления услуги может осуществляться </a:t>
            </a:r>
            <a:r>
              <a:rPr lang="ru-RU" sz="8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обследование жилищно-бытовых условий заявителя, членов его семьи </a:t>
            </a:r>
            <a:endParaRPr/>
          </a:p>
        </p:txBody>
      </p:sp>
      <p:cxnSp>
        <p:nvCxnSpPr>
          <p:cNvPr id="91" name="Google Shape;91;p13"/>
          <p:cNvCxnSpPr/>
          <p:nvPr/>
        </p:nvCxnSpPr>
        <p:spPr>
          <a:xfrm>
            <a:off x="438283" y="4549261"/>
            <a:ext cx="8155172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92" name="Google Shape;9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5522" y="618458"/>
            <a:ext cx="440247" cy="44024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4576466" y="524953"/>
            <a:ext cx="437859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документа от заявителя </a:t>
            </a:r>
            <a:r>
              <a:rPr lang="ru-RU" sz="8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(копия документа, удостоверяющего личность заявителя; копии документов, удостоверяющих личность </a:t>
            </a:r>
            <a:br>
              <a:rPr lang="ru-RU" sz="8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8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 полномочия представителя заявителя; заявление о согласии (несогласии) на обработку персональных данных от членов семьи)</a:t>
            </a:r>
            <a:endParaRPr sz="85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408141" y="4210707"/>
            <a:ext cx="84219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800"/>
              <a:buFont typeface="Arial"/>
              <a:buChar char="•"/>
            </a:pPr>
            <a:r>
              <a:rPr lang="ru-RU" sz="800" b="1" i="1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Приказ Министерства социальной защиты населения Кузбасса от 07.06.2021 № 135 «Об утверждении административного регламента предоставления государственной услуги «Признание семьи или одиноко проживающего гражданина малоимущими» (далее – АР)</a:t>
            </a:r>
            <a:endParaRPr dirty="0"/>
          </a:p>
        </p:txBody>
      </p:sp>
      <p:pic>
        <p:nvPicPr>
          <p:cNvPr id="23" name="Google Shape;82;p13" descr="Месячный календарь контур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05332" y="1357173"/>
            <a:ext cx="571134" cy="571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88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7370" y="3125525"/>
            <a:ext cx="416550" cy="41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4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2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  <p:sp>
        <p:nvSpPr>
          <p:cNvPr id="391" name="Google Shape;391;p34"/>
          <p:cNvSpPr txBox="1"/>
          <p:nvPr/>
        </p:nvSpPr>
        <p:spPr>
          <a:xfrm>
            <a:off x="61732" y="4419799"/>
            <a:ext cx="192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/>
          </a:p>
          <a:p>
            <a:pPr marL="1793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Межвед, эл.вид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2" name="Google Shape;392;p34"/>
          <p:cNvSpPr/>
          <p:nvPr/>
        </p:nvSpPr>
        <p:spPr>
          <a:xfrm>
            <a:off x="150202" y="4892779"/>
            <a:ext cx="113100" cy="11940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4"/>
          <p:cNvSpPr/>
          <p:nvPr/>
        </p:nvSpPr>
        <p:spPr>
          <a:xfrm>
            <a:off x="150202" y="4748838"/>
            <a:ext cx="113100" cy="11940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4"/>
          <p:cNvSpPr/>
          <p:nvPr/>
        </p:nvSpPr>
        <p:spPr>
          <a:xfrm>
            <a:off x="52883" y="4386437"/>
            <a:ext cx="1932600" cy="710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4"/>
          <p:cNvSpPr txBox="1">
            <a:spLocks noGrp="1"/>
          </p:cNvSpPr>
          <p:nvPr>
            <p:ph type="title"/>
          </p:nvPr>
        </p:nvSpPr>
        <p:spPr>
          <a:xfrm>
            <a:off x="99831" y="99368"/>
            <a:ext cx="82959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396" name="Google Shape;396;p34"/>
          <p:cNvGraphicFramePr/>
          <p:nvPr>
            <p:extLst>
              <p:ext uri="{D42A27DB-BD31-4B8C-83A1-F6EECF244321}">
                <p14:modId xmlns:p14="http://schemas.microsoft.com/office/powerpoint/2010/main" val="4151756944"/>
              </p:ext>
            </p:extLst>
          </p:nvPr>
        </p:nvGraphicFramePr>
        <p:xfrm>
          <a:off x="61731" y="606798"/>
          <a:ext cx="8901500" cy="308669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837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1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1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69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33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7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6.15. </a:t>
                      </a: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МВД РФ</a:t>
                      </a:r>
                      <a:endParaRPr sz="700" b="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 размере пенсии и иных выплатах, выплачиваемых органами МВД</a:t>
                      </a:r>
                      <a:endParaRPr sz="700" b="0" i="0" u="none" strike="noStrike" cap="none" baseline="30000" dirty="0">
                        <a:solidFill>
                          <a:srgbClr val="000000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(Сведения о назначении пенсии)</a:t>
                      </a:r>
                      <a:endParaRPr sz="700" b="0" i="0" u="none" strike="noStrike" cap="none" baseline="30000" dirty="0">
                        <a:solidFill>
                          <a:srgbClr val="000000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Фамилия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Имя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Отчество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Дата рождения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Пол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СНИЛС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Дата, по состоянию на которую сведения актуальны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Наличие данных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Дата начала периода 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Количество месяцев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Выплаты по месяцам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Год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Месяц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Общая сумма выплат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Количество выплат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Вид выплаты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Основание назначения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Сумма выплаты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endParaRPr sz="700" b="0" i="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ИС МВД России (витрина данных «Пенсион»)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4 кв. 2024 г.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97" name="Google Shape;397;p34"/>
          <p:cNvSpPr txBox="1"/>
          <p:nvPr/>
        </p:nvSpPr>
        <p:spPr>
          <a:xfrm>
            <a:off x="44034" y="324625"/>
            <a:ext cx="7156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5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2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  <p:sp>
        <p:nvSpPr>
          <p:cNvPr id="403" name="Google Shape;403;p35"/>
          <p:cNvSpPr txBox="1"/>
          <p:nvPr/>
        </p:nvSpPr>
        <p:spPr>
          <a:xfrm>
            <a:off x="61732" y="4419799"/>
            <a:ext cx="192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/>
          </a:p>
          <a:p>
            <a:pPr marL="1793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Межвед, эл.вид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35"/>
          <p:cNvSpPr/>
          <p:nvPr/>
        </p:nvSpPr>
        <p:spPr>
          <a:xfrm>
            <a:off x="150202" y="4892779"/>
            <a:ext cx="113100" cy="11940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5"/>
          <p:cNvSpPr/>
          <p:nvPr/>
        </p:nvSpPr>
        <p:spPr>
          <a:xfrm>
            <a:off x="150202" y="4748838"/>
            <a:ext cx="113100" cy="11940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5"/>
          <p:cNvSpPr/>
          <p:nvPr/>
        </p:nvSpPr>
        <p:spPr>
          <a:xfrm>
            <a:off x="52883" y="4386437"/>
            <a:ext cx="1932600" cy="710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5"/>
          <p:cNvSpPr txBox="1">
            <a:spLocks noGrp="1"/>
          </p:cNvSpPr>
          <p:nvPr>
            <p:ph type="title"/>
          </p:nvPr>
        </p:nvSpPr>
        <p:spPr>
          <a:xfrm>
            <a:off x="99831" y="99368"/>
            <a:ext cx="82959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408" name="Google Shape;408;p35"/>
          <p:cNvGraphicFramePr/>
          <p:nvPr>
            <p:extLst>
              <p:ext uri="{D42A27DB-BD31-4B8C-83A1-F6EECF244321}">
                <p14:modId xmlns:p14="http://schemas.microsoft.com/office/powerpoint/2010/main" val="1574419867"/>
              </p:ext>
            </p:extLst>
          </p:nvPr>
        </p:nvGraphicFramePr>
        <p:xfrm>
          <a:off x="61731" y="606798"/>
          <a:ext cx="8901500" cy="199925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837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1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1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69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33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7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r>
                        <a:rPr lang="ru-RU" sz="700" b="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.16. </a:t>
                      </a: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СФР</a:t>
                      </a:r>
                      <a:endParaRPr sz="700" b="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Информирование из ЕГИССО по СНИЛС (сведения о выплатах правопреемникам умерших застрахованных лиц в случаях, предусмотренных законодательством Российской Федерации об обязательном пенсионном страховании)</a:t>
                      </a:r>
                      <a:endParaRPr sz="700" b="0" i="0" u="none" strike="noStrike" cap="none" baseline="30000" dirty="0">
                        <a:solidFill>
                          <a:srgbClr val="000000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(Информирование из ЕГИССО по СНИЛС)</a:t>
                      </a:r>
                      <a:endParaRPr sz="700" b="0" dirty="0">
                        <a:latin typeface="Montserrat" charset="-52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 фактах назначения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Список нормативно-правовых актов назначенной меры</a:t>
                      </a:r>
                      <a:endParaRPr sz="700" b="0" i="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ЕГИССО </a:t>
                      </a:r>
                      <a:b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(СМЭВ 4)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</a:rPr>
                        <a:t>-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</a:rPr>
                        <a:t>-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</a:rPr>
                        <a:t>-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09" name="Google Shape;409;p35"/>
          <p:cNvSpPr txBox="1"/>
          <p:nvPr/>
        </p:nvSpPr>
        <p:spPr>
          <a:xfrm>
            <a:off x="44034" y="324625"/>
            <a:ext cx="7156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6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2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  <p:sp>
        <p:nvSpPr>
          <p:cNvPr id="415" name="Google Shape;415;p36"/>
          <p:cNvSpPr txBox="1"/>
          <p:nvPr/>
        </p:nvSpPr>
        <p:spPr>
          <a:xfrm>
            <a:off x="61732" y="4419799"/>
            <a:ext cx="192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/>
          </a:p>
          <a:p>
            <a:pPr marL="1793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Межвед, эл.вид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150202" y="4892779"/>
            <a:ext cx="113100" cy="11940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6"/>
          <p:cNvSpPr/>
          <p:nvPr/>
        </p:nvSpPr>
        <p:spPr>
          <a:xfrm>
            <a:off x="150202" y="4748838"/>
            <a:ext cx="113100" cy="11940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6"/>
          <p:cNvSpPr/>
          <p:nvPr/>
        </p:nvSpPr>
        <p:spPr>
          <a:xfrm>
            <a:off x="52883" y="4386437"/>
            <a:ext cx="1932600" cy="710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6"/>
          <p:cNvSpPr txBox="1">
            <a:spLocks noGrp="1"/>
          </p:cNvSpPr>
          <p:nvPr>
            <p:ph type="title"/>
          </p:nvPr>
        </p:nvSpPr>
        <p:spPr>
          <a:xfrm>
            <a:off x="99831" y="99368"/>
            <a:ext cx="82959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420" name="Google Shape;420;p36"/>
          <p:cNvGraphicFramePr/>
          <p:nvPr>
            <p:extLst>
              <p:ext uri="{D42A27DB-BD31-4B8C-83A1-F6EECF244321}">
                <p14:modId xmlns:p14="http://schemas.microsoft.com/office/powerpoint/2010/main" val="135243999"/>
              </p:ext>
            </p:extLst>
          </p:nvPr>
        </p:nvGraphicFramePr>
        <p:xfrm>
          <a:off x="61731" y="606798"/>
          <a:ext cx="8901500" cy="244661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837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1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1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69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33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7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6.17</a:t>
                      </a:r>
                      <a:r>
                        <a:rPr lang="ru-RU" sz="700" b="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ФНС России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9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 дивидендах, процентах и иных доходах, полученных по операциям с ценными бумагами, инвестиционным (брокерским) счетам, металлическим счетам, депозитам и сберегательным счетам, в том числе валютным, а также в связи с участием в управлении собственностью организации</a:t>
                      </a:r>
                      <a:endParaRPr sz="700" b="0" i="0" u="none" strike="noStrike" cap="none" baseline="30000" dirty="0">
                        <a:solidFill>
                          <a:srgbClr val="000000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9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(Сведения о доходах физических лиц из налоговой декларации формы 3-НДФЛ)</a:t>
                      </a:r>
                      <a:endParaRPr sz="700" b="0" i="0" u="none" strike="noStrike" cap="none" baseline="30000" dirty="0">
                        <a:solidFill>
                          <a:srgbClr val="000000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90"/>
                        <a:buFont typeface="Arial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Атрибутивный состав</a:t>
                      </a:r>
                      <a:endParaRPr sz="700" b="1" i="0" u="none" strike="noStrike" cap="none" dirty="0">
                        <a:solidFill>
                          <a:srgbClr val="000000"/>
                        </a:solidFill>
                        <a:latin typeface="Montserrat" charset="-52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9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по представленной физическим лицом налоговой декларации по налогу на доходы физических лиц (по форме 3-НДФЛ)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 charset="-52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9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Налоговая база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 charset="-52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9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Доходы от источников в Российской Федерации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 charset="-52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9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Доходы от источников за пределами Российской Федерации, 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9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облагаемые налогом по </a:t>
                      </a:r>
                      <a:r>
                        <a:rPr lang="ru-RU" sz="700" b="0" i="0" u="none" strike="noStrike" cap="none" dirty="0" smtClean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ставке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ИС ФНС России (СМЭВ 3)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</a:rPr>
                        <a:t>-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ИС ФНС России (СМЭВ 3)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</a:rPr>
                        <a:t>-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21" name="Google Shape;421;p36"/>
          <p:cNvSpPr txBox="1"/>
          <p:nvPr/>
        </p:nvSpPr>
        <p:spPr>
          <a:xfrm>
            <a:off x="44034" y="324625"/>
            <a:ext cx="7156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7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2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  <p:sp>
        <p:nvSpPr>
          <p:cNvPr id="427" name="Google Shape;427;p37"/>
          <p:cNvSpPr txBox="1"/>
          <p:nvPr/>
        </p:nvSpPr>
        <p:spPr>
          <a:xfrm>
            <a:off x="61732" y="4419799"/>
            <a:ext cx="192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/>
          </a:p>
          <a:p>
            <a:pPr marL="1793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Межвед, эл.вид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37"/>
          <p:cNvSpPr/>
          <p:nvPr/>
        </p:nvSpPr>
        <p:spPr>
          <a:xfrm>
            <a:off x="150202" y="4892779"/>
            <a:ext cx="113100" cy="11940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7"/>
          <p:cNvSpPr/>
          <p:nvPr/>
        </p:nvSpPr>
        <p:spPr>
          <a:xfrm>
            <a:off x="150202" y="4748838"/>
            <a:ext cx="113100" cy="11940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7"/>
          <p:cNvSpPr/>
          <p:nvPr/>
        </p:nvSpPr>
        <p:spPr>
          <a:xfrm>
            <a:off x="52883" y="4386437"/>
            <a:ext cx="1932600" cy="710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7"/>
          <p:cNvSpPr txBox="1">
            <a:spLocks noGrp="1"/>
          </p:cNvSpPr>
          <p:nvPr>
            <p:ph type="title"/>
          </p:nvPr>
        </p:nvSpPr>
        <p:spPr>
          <a:xfrm>
            <a:off x="99831" y="99368"/>
            <a:ext cx="82959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432" name="Google Shape;432;p37"/>
          <p:cNvGraphicFramePr/>
          <p:nvPr>
            <p:extLst>
              <p:ext uri="{D42A27DB-BD31-4B8C-83A1-F6EECF244321}">
                <p14:modId xmlns:p14="http://schemas.microsoft.com/office/powerpoint/2010/main" val="3713405034"/>
              </p:ext>
            </p:extLst>
          </p:nvPr>
        </p:nvGraphicFramePr>
        <p:xfrm>
          <a:off x="61731" y="606798"/>
          <a:ext cx="8901500" cy="276665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837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1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1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69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33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7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6.18. </a:t>
                      </a: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ФНС России</a:t>
                      </a:r>
                      <a:endParaRPr sz="700" b="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 доходах физических лиц из налоговой декларации формы 3-НДФЛ (сведения о процентах, полученных по вкладам в кредитных учреждениях, о доходах от реализации и сдачи в аренду (наем, поднаем) имущества)</a:t>
                      </a:r>
                      <a:endParaRPr sz="700" b="0" i="0" u="none" strike="noStrike" cap="none" baseline="30000" dirty="0">
                        <a:solidFill>
                          <a:srgbClr val="000000"/>
                        </a:solidFill>
                        <a:latin typeface="Montserrat" charset="-52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(Сведения о доходах физических лиц из налоговой декларации формы 3-НДФЛ)</a:t>
                      </a:r>
                      <a:endParaRPr sz="700" b="0" i="0" u="none" strike="noStrike" cap="none" baseline="30000" dirty="0">
                        <a:solidFill>
                          <a:srgbClr val="000000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Атрибутивный состав</a:t>
                      </a:r>
                      <a:endParaRPr sz="700" b="1" i="0" u="none" strike="noStrike" cap="none" dirty="0">
                        <a:solidFill>
                          <a:srgbClr val="000000"/>
                        </a:solidFill>
                        <a:latin typeface="Montserrat" charset="-52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по представленной физическим лицом налоговой декларации по налогу на доходы физических лиц (по форме 3-НДФЛ)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 charset="-52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Налоговая база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 charset="-52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Доходы от источников в Российской Федерации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 charset="-52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Доходы от источников за пределами Российской Федерации, 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облагаемые налогом по ставке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Доходы, полученные от предпринимательской, адвокатской деятельности и частной практики</a:t>
                      </a:r>
                      <a:endParaRPr lang="ru-RU" sz="700" b="0" i="0" u="sng" strike="noStrike" cap="none" dirty="0">
                        <a:solidFill>
                          <a:srgbClr val="000000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Доходы полученные в результате выигрышей, выплачиваемых организаторами лотерей, тотализаторов и других основанных на риске игр.</a:t>
                      </a:r>
                      <a:endParaRPr sz="700" dirty="0">
                        <a:solidFill>
                          <a:srgbClr val="000000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ИС ФНС России (СМЭВ 3)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</a:rPr>
                        <a:t>-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ИС ФНС России (СМЭВ 3)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</a:rPr>
                        <a:t>-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33" name="Google Shape;433;p37"/>
          <p:cNvSpPr txBox="1"/>
          <p:nvPr/>
        </p:nvSpPr>
        <p:spPr>
          <a:xfrm>
            <a:off x="44034" y="324625"/>
            <a:ext cx="7156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2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  <p:sp>
        <p:nvSpPr>
          <p:cNvPr id="439" name="Google Shape;439;p38"/>
          <p:cNvSpPr txBox="1"/>
          <p:nvPr/>
        </p:nvSpPr>
        <p:spPr>
          <a:xfrm>
            <a:off x="61732" y="4419799"/>
            <a:ext cx="192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/>
          </a:p>
          <a:p>
            <a:pPr marL="1793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Межвед, эл.вид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p38"/>
          <p:cNvSpPr/>
          <p:nvPr/>
        </p:nvSpPr>
        <p:spPr>
          <a:xfrm>
            <a:off x="150202" y="4892779"/>
            <a:ext cx="113100" cy="11940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8"/>
          <p:cNvSpPr/>
          <p:nvPr/>
        </p:nvSpPr>
        <p:spPr>
          <a:xfrm>
            <a:off x="150202" y="4748838"/>
            <a:ext cx="113100" cy="11940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8"/>
          <p:cNvSpPr/>
          <p:nvPr/>
        </p:nvSpPr>
        <p:spPr>
          <a:xfrm>
            <a:off x="52883" y="4386437"/>
            <a:ext cx="1932600" cy="710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8"/>
          <p:cNvSpPr txBox="1">
            <a:spLocks noGrp="1"/>
          </p:cNvSpPr>
          <p:nvPr>
            <p:ph type="title"/>
          </p:nvPr>
        </p:nvSpPr>
        <p:spPr>
          <a:xfrm>
            <a:off x="99831" y="99368"/>
            <a:ext cx="82959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444" name="Google Shape;444;p38"/>
          <p:cNvGraphicFramePr/>
          <p:nvPr>
            <p:extLst>
              <p:ext uri="{D42A27DB-BD31-4B8C-83A1-F6EECF244321}">
                <p14:modId xmlns:p14="http://schemas.microsoft.com/office/powerpoint/2010/main" val="1529292874"/>
              </p:ext>
            </p:extLst>
          </p:nvPr>
        </p:nvGraphicFramePr>
        <p:xfrm>
          <a:off x="61731" y="606798"/>
          <a:ext cx="8901500" cy="308669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837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1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1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69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33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7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6.19. </a:t>
                      </a: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ФНС России</a:t>
                      </a:r>
                      <a:endParaRPr sz="700" b="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 доходах от занятий предпринимательской деятельностью, включая доходы, полученные в результате деятельности крестьянского (фермерского) хозяйства, в том числе хозяйства без образования юридического лица</a:t>
                      </a:r>
                      <a:endParaRPr sz="700" b="0" i="0" u="none" strike="noStrike" cap="none" baseline="30000" dirty="0">
                        <a:solidFill>
                          <a:srgbClr val="000000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Предоставление сведений из налоговых деклараций, представленных индивидуальными предпринимателями, применяющими специальные налоговые режимы</a:t>
                      </a:r>
                      <a:endParaRPr sz="700" b="0" i="0" u="none" strike="noStrike" cap="none" baseline="30000" dirty="0">
                        <a:solidFill>
                          <a:srgbClr val="000000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Атрибутивный состав</a:t>
                      </a:r>
                      <a:endParaRPr sz="700" b="1" i="0" u="none" strike="noStrike" cap="none" dirty="0">
                        <a:solidFill>
                          <a:srgbClr val="000000"/>
                        </a:solidFill>
                        <a:latin typeface="Montserrat" charset="-52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из налоговых деклараций, представленных индивидуальными предпринимателями, применяющими специальные налоговые режимы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 доходах из налоговой декларации по единому 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сельскохозяйственному налогу (ЕСХН)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 доходах из налоговой декларации по налогу, уплачиваемому в связи с применением упрощенной системы налогообложения (УСН)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Расчет налога, уплачиваемого в связи с применением упрощенной системы налогообложения (объект налогообложения - доходы, уменьшенные на величину расходов)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из налоговой декларации по единому налогу на вмененный доход для отдельных видов деятельности (ЕНВД</a:t>
                      </a:r>
                      <a:r>
                        <a:rPr lang="ru-RU" sz="700" b="0" i="0" u="none" strike="noStrike" cap="none" dirty="0" smtClean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ИС ФНС России/ Витрина 2 ФНС России (Информация о юридических лицах и индивидуальных предпринимателях)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(СМЭВ 4)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1 кв. 2023 г.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ИС ФНС России/ Витрина 2 ФНС России (Информация о юридических лицах и индивидуальных предпринимателях)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(СМЭВ 4)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1 кв. 2023 г.</a:t>
                      </a:r>
                      <a:endParaRPr sz="700" b="1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45" name="Google Shape;445;p38"/>
          <p:cNvSpPr txBox="1"/>
          <p:nvPr/>
        </p:nvSpPr>
        <p:spPr>
          <a:xfrm>
            <a:off x="44034" y="324625"/>
            <a:ext cx="7156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2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  <p:sp>
        <p:nvSpPr>
          <p:cNvPr id="439" name="Google Shape;439;p38"/>
          <p:cNvSpPr txBox="1"/>
          <p:nvPr/>
        </p:nvSpPr>
        <p:spPr>
          <a:xfrm>
            <a:off x="61732" y="4419799"/>
            <a:ext cx="192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/>
          </a:p>
          <a:p>
            <a:pPr marL="1793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Межвед, эл.вид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p38"/>
          <p:cNvSpPr/>
          <p:nvPr/>
        </p:nvSpPr>
        <p:spPr>
          <a:xfrm>
            <a:off x="150202" y="4892779"/>
            <a:ext cx="113100" cy="11940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8"/>
          <p:cNvSpPr/>
          <p:nvPr/>
        </p:nvSpPr>
        <p:spPr>
          <a:xfrm>
            <a:off x="150202" y="4748838"/>
            <a:ext cx="113100" cy="11940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8"/>
          <p:cNvSpPr/>
          <p:nvPr/>
        </p:nvSpPr>
        <p:spPr>
          <a:xfrm>
            <a:off x="52883" y="4386437"/>
            <a:ext cx="1932600" cy="710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8"/>
          <p:cNvSpPr txBox="1">
            <a:spLocks noGrp="1"/>
          </p:cNvSpPr>
          <p:nvPr>
            <p:ph type="title"/>
          </p:nvPr>
        </p:nvSpPr>
        <p:spPr>
          <a:xfrm>
            <a:off x="99831" y="99368"/>
            <a:ext cx="82959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444" name="Google Shape;444;p38"/>
          <p:cNvGraphicFramePr/>
          <p:nvPr>
            <p:extLst>
              <p:ext uri="{D42A27DB-BD31-4B8C-83A1-F6EECF244321}">
                <p14:modId xmlns:p14="http://schemas.microsoft.com/office/powerpoint/2010/main" val="4150665896"/>
              </p:ext>
            </p:extLst>
          </p:nvPr>
        </p:nvGraphicFramePr>
        <p:xfrm>
          <a:off x="61731" y="606798"/>
          <a:ext cx="8901500" cy="345690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837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1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1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69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33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76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6.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20.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Минобороны России,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Росгвардия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,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ФССП России,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ФТС России, ГУСП</a:t>
                      </a:r>
                      <a:endParaRPr lang="ru-RU" sz="700" b="0" dirty="0">
                        <a:effectLst/>
                        <a:latin typeface="Montserrat" charset="-52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Сведения о доходах военнослужащих, сотрудников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Росгвардии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, ФСИН, ФТС, Главного управления специальных программ Президента Российской Федерации</a:t>
                      </a:r>
                      <a:endParaRPr lang="ru-RU" sz="700" b="0" dirty="0">
                        <a:effectLst/>
                        <a:latin typeface="Montserrat" charset="-52"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Атрибутивный состав:</a:t>
                      </a:r>
                      <a:endParaRPr lang="ru-RU" sz="700" dirty="0">
                        <a:effectLst/>
                        <a:latin typeface="Montserrat" charset="-52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Фамилия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Имя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Отчество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Дата рождения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СНИЛС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Размер выплаты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</a:rPr>
                        <a:t>Не реализовано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ИС Минобороны России, ИС </a:t>
                      </a:r>
                      <a:r>
                        <a:rPr lang="ru-RU" sz="700" dirty="0" err="1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Росгвардия</a:t>
                      </a: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, ИС ФССП России, ИС ФТС России, ГУСП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(СМЭВ 3)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</a:rPr>
                        <a:t>2023 г.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ИС Минобороны России, ИС </a:t>
                      </a:r>
                      <a:r>
                        <a:rPr lang="ru-RU" sz="700" dirty="0" err="1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Росгвардия</a:t>
                      </a: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, ИС ФССП России, ИС ФТС России, ГУСП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(СМЭВ 3)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2023 г.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576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6.21.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Роструд</a:t>
                      </a:r>
                      <a:endParaRPr lang="ru-RU" sz="700" b="0" dirty="0">
                        <a:effectLst/>
                        <a:latin typeface="Montserrat" charset="-52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Сведения о выплатах пособия по безработице и иных выплатах безработным гражданам</a:t>
                      </a:r>
                      <a:endParaRPr lang="ru-RU" sz="700" b="0" dirty="0">
                        <a:effectLst/>
                        <a:latin typeface="Montserrat" charset="-52"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Атрибутивный состав:</a:t>
                      </a:r>
                      <a:endParaRPr lang="ru-RU" sz="700" dirty="0">
                        <a:effectLst/>
                        <a:latin typeface="Montserrat" charset="-52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 Фамилия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 Имя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 Отчество (при наличии)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 Дата рождения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 СНИЛС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 Вид выплаты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 Размер выплаты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 Период предоставления выплаты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Не реализовано</a:t>
                      </a:r>
                      <a:endParaRPr lang="ru-RU" sz="700" b="0" dirty="0">
                        <a:effectLst/>
                        <a:latin typeface="Montserrat" charset="-52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Витрина 2 </a:t>
                      </a:r>
                      <a:r>
                        <a:rPr lang="ru-RU" sz="700" dirty="0" err="1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Роструд</a:t>
                      </a:r>
                      <a:endParaRPr lang="ru-RU"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(Выплаты и вознаграждения)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(СМЭВ 4)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</a:rPr>
                        <a:t>1 кв. 2023 г.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Витрина 2 </a:t>
                      </a:r>
                      <a:r>
                        <a:rPr lang="ru-RU" sz="700" dirty="0" err="1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Роструд</a:t>
                      </a:r>
                      <a:endParaRPr lang="ru-RU"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(Выплаты и вознаграждения)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(СМЭВ 4)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</a:rPr>
                        <a:t>1 кв. 2023 г.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45" name="Google Shape;445;p38"/>
          <p:cNvSpPr txBox="1"/>
          <p:nvPr/>
        </p:nvSpPr>
        <p:spPr>
          <a:xfrm>
            <a:off x="44034" y="324625"/>
            <a:ext cx="7156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0769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2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  <p:sp>
        <p:nvSpPr>
          <p:cNvPr id="439" name="Google Shape;439;p38"/>
          <p:cNvSpPr txBox="1"/>
          <p:nvPr/>
        </p:nvSpPr>
        <p:spPr>
          <a:xfrm>
            <a:off x="61732" y="4419799"/>
            <a:ext cx="192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/>
          </a:p>
          <a:p>
            <a:pPr marL="1793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Межвед, эл.вид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p38"/>
          <p:cNvSpPr/>
          <p:nvPr/>
        </p:nvSpPr>
        <p:spPr>
          <a:xfrm>
            <a:off x="150202" y="4892779"/>
            <a:ext cx="113100" cy="11940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8"/>
          <p:cNvSpPr/>
          <p:nvPr/>
        </p:nvSpPr>
        <p:spPr>
          <a:xfrm>
            <a:off x="150202" y="4748838"/>
            <a:ext cx="113100" cy="11940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8"/>
          <p:cNvSpPr/>
          <p:nvPr/>
        </p:nvSpPr>
        <p:spPr>
          <a:xfrm>
            <a:off x="52883" y="4386437"/>
            <a:ext cx="1932600" cy="710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8"/>
          <p:cNvSpPr txBox="1">
            <a:spLocks noGrp="1"/>
          </p:cNvSpPr>
          <p:nvPr>
            <p:ph type="title"/>
          </p:nvPr>
        </p:nvSpPr>
        <p:spPr>
          <a:xfrm>
            <a:off x="99831" y="99368"/>
            <a:ext cx="82959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444" name="Google Shape;444;p38"/>
          <p:cNvGraphicFramePr/>
          <p:nvPr>
            <p:extLst>
              <p:ext uri="{D42A27DB-BD31-4B8C-83A1-F6EECF244321}">
                <p14:modId xmlns:p14="http://schemas.microsoft.com/office/powerpoint/2010/main" val="2685666541"/>
              </p:ext>
            </p:extLst>
          </p:nvPr>
        </p:nvGraphicFramePr>
        <p:xfrm>
          <a:off x="61731" y="606798"/>
          <a:ext cx="8901500" cy="388622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837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1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1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69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6928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958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6.22.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ФССП</a:t>
                      </a:r>
                      <a:endParaRPr lang="ru-RU" sz="700" b="0" dirty="0">
                        <a:effectLst/>
                        <a:latin typeface="Montserrat" charset="-52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Сведения о средствах, перечисленных взыскателю со счета по учету средств, поступающих во временное распоряжение отдела судебных приставов, по исполнительному производству о взыскании алиментов</a:t>
                      </a:r>
                      <a:endParaRPr lang="ru-RU" sz="700" b="0" dirty="0">
                        <a:effectLst/>
                        <a:latin typeface="Montserrat" charset="-52"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(Сведения об исполнительных производствах о взыскании алиментов)</a:t>
                      </a:r>
                      <a:endParaRPr lang="ru-RU" sz="700" b="0" dirty="0">
                        <a:effectLst/>
                        <a:latin typeface="Montserrat" charset="-52"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Атрибутивный состав:</a:t>
                      </a:r>
                      <a:endParaRPr lang="ru-RU" sz="700" dirty="0">
                        <a:effectLst/>
                        <a:latin typeface="Montserrat" charset="-52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Фамилия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Имя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Отчество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Дата рождения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Пол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СНИЛС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Дата, по состоянию на которую сведения актуальны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Наличие данных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Дата начала периода 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Количество месяцев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Выплаты по месяцам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Год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Месяц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Общая сумма выплат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Количество выплат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Вид выплаты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Фамилия (ребенка, на которого выплачиваются алименты)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Имя (ребенка, на которого выплачиваются алименты)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Отчество (при наличии) (ребенка, на которого выплачиваются алименты)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СНИЛС (ребенка, на которого выплачиваются алименты)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Адрес  (ребенка, на которого выплачиваются алименты)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Основание назначения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Сумма выплаты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</a:rPr>
                        <a:t>Не реализовано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ИС ФССП России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(СМЭВ 3)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</a:rPr>
                        <a:t>-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700" dirty="0">
                          <a:latin typeface="Montserrat" charset="-52"/>
                        </a:rPr>
                        <a:t>ИС ФССП России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700" dirty="0">
                          <a:latin typeface="Montserrat" charset="-52"/>
                        </a:rPr>
                        <a:t>(СМЭВ 3)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45" name="Google Shape;445;p38"/>
          <p:cNvSpPr txBox="1"/>
          <p:nvPr/>
        </p:nvSpPr>
        <p:spPr>
          <a:xfrm>
            <a:off x="44034" y="324625"/>
            <a:ext cx="7156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380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2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  <p:sp>
        <p:nvSpPr>
          <p:cNvPr id="439" name="Google Shape;439;p38"/>
          <p:cNvSpPr txBox="1"/>
          <p:nvPr/>
        </p:nvSpPr>
        <p:spPr>
          <a:xfrm>
            <a:off x="61732" y="4419799"/>
            <a:ext cx="192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/>
          </a:p>
          <a:p>
            <a:pPr marL="1793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Межвед, эл.вид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p38"/>
          <p:cNvSpPr/>
          <p:nvPr/>
        </p:nvSpPr>
        <p:spPr>
          <a:xfrm>
            <a:off x="150202" y="4892779"/>
            <a:ext cx="113100" cy="11940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8"/>
          <p:cNvSpPr/>
          <p:nvPr/>
        </p:nvSpPr>
        <p:spPr>
          <a:xfrm>
            <a:off x="150202" y="4748838"/>
            <a:ext cx="113100" cy="11940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8"/>
          <p:cNvSpPr/>
          <p:nvPr/>
        </p:nvSpPr>
        <p:spPr>
          <a:xfrm>
            <a:off x="52883" y="4386437"/>
            <a:ext cx="1932600" cy="710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8"/>
          <p:cNvSpPr txBox="1">
            <a:spLocks noGrp="1"/>
          </p:cNvSpPr>
          <p:nvPr>
            <p:ph type="title"/>
          </p:nvPr>
        </p:nvSpPr>
        <p:spPr>
          <a:xfrm>
            <a:off x="99831" y="99368"/>
            <a:ext cx="82959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444" name="Google Shape;444;p38"/>
          <p:cNvGraphicFramePr/>
          <p:nvPr>
            <p:extLst>
              <p:ext uri="{D42A27DB-BD31-4B8C-83A1-F6EECF244321}">
                <p14:modId xmlns:p14="http://schemas.microsoft.com/office/powerpoint/2010/main" val="3597463700"/>
              </p:ext>
            </p:extLst>
          </p:nvPr>
        </p:nvGraphicFramePr>
        <p:xfrm>
          <a:off x="61731" y="606798"/>
          <a:ext cx="8901500" cy="281942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837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1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1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69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006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6.23.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Министерство обороны Российской Федерации</a:t>
                      </a:r>
                      <a:endParaRPr lang="ru-RU" sz="700" b="0" dirty="0">
                        <a:effectLst/>
                        <a:latin typeface="Montserrat" charset="-52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Сведения о размере пенсий</a:t>
                      </a:r>
                      <a:endParaRPr lang="ru-RU" sz="700" b="0" dirty="0">
                        <a:effectLst/>
                        <a:latin typeface="Montserrat" charset="-52"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(Сведения о размере получаемой пенсии военнослужащих)</a:t>
                      </a:r>
                      <a:endParaRPr lang="ru-RU" sz="700" b="0" dirty="0">
                        <a:effectLst/>
                        <a:latin typeface="Montserrat" charset="-52"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Атрибутивный состав:</a:t>
                      </a:r>
                      <a:endParaRPr lang="ru-RU" sz="700" dirty="0">
                        <a:effectLst/>
                        <a:latin typeface="Montserrat" charset="-52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Фамилия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Имя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Отчество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Дата рождения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Пол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СНИЛС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Дата, по состоянию на которую сведения актуальны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Наличие данных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Дата начала периода 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Количество месяцев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Выплаты по месяцам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Год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Месяц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Общая сумма выплат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Количество выплат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Вид выплаты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Основание назначения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charset="-52"/>
                        </a:rPr>
                        <a:t>Сумма выплаты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strike="noStrike" dirty="0">
                          <a:effectLst/>
                          <a:latin typeface="Montserrat" charset="-52"/>
                        </a:rPr>
                        <a:t>Не реализовано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strike="noStrike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ИС МО РФ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strike="noStrike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(СМЭВ 3)</a:t>
                      </a:r>
                      <a:endParaRPr sz="700" strike="noStrike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strike="noStrike" dirty="0">
                          <a:latin typeface="Montserrat" charset="-52"/>
                        </a:rPr>
                        <a:t>-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strike="noStrike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ИС МО РФ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strike="noStrike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(СМЭВ 3)</a:t>
                      </a:r>
                      <a:endParaRPr sz="700" strike="noStrike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strike="noStrike" dirty="0">
                          <a:latin typeface="Montserrat" charset="-52"/>
                        </a:rPr>
                        <a:t>-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45" name="Google Shape;445;p38"/>
          <p:cNvSpPr txBox="1"/>
          <p:nvPr/>
        </p:nvSpPr>
        <p:spPr>
          <a:xfrm>
            <a:off x="44034" y="324625"/>
            <a:ext cx="7156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0478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9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  <p:sp>
        <p:nvSpPr>
          <p:cNvPr id="451" name="Google Shape;451;p39"/>
          <p:cNvSpPr txBox="1">
            <a:spLocks noGrp="1"/>
          </p:cNvSpPr>
          <p:nvPr>
            <p:ph type="title"/>
          </p:nvPr>
        </p:nvSpPr>
        <p:spPr>
          <a:xfrm>
            <a:off x="448781" y="209624"/>
            <a:ext cx="6401387" cy="2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7. Проактивный режим предоставления услуги</a:t>
            </a:r>
            <a:endParaRPr/>
          </a:p>
        </p:txBody>
      </p:sp>
      <p:sp>
        <p:nvSpPr>
          <p:cNvPr id="452" name="Google Shape;452;p39"/>
          <p:cNvSpPr txBox="1"/>
          <p:nvPr/>
        </p:nvSpPr>
        <p:spPr>
          <a:xfrm>
            <a:off x="433541" y="854996"/>
            <a:ext cx="8188777" cy="1431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"/>
              <a:buNone/>
            </a:pPr>
            <a:r>
              <a:rPr lang="ru-RU" sz="1200" b="1" i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Основанием для проактивного предоставления услуги являются сведения о том, что заявитель обратится или с большой долей вероятности может обратиться за получением услуги в уполномоченный орган.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</a:pPr>
            <a:endParaRPr sz="800" b="1" i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"/>
              <a:buNone/>
            </a:pPr>
            <a:r>
              <a:rPr lang="ru-RU" sz="1200" b="1" i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В ходе проведенного анализа не удалось выявить оснований для предоставления услуги в проактивном режиме, в связи с чем реализовать указанный режим в рамках услуги «Признание семьи или одиноко проживающего гражданина малоимущими» не представляется возможным.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endParaRPr sz="1200" b="1" i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3" name="Google Shape;453;p39"/>
          <p:cNvSpPr txBox="1"/>
          <p:nvPr/>
        </p:nvSpPr>
        <p:spPr>
          <a:xfrm>
            <a:off x="356473" y="413348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0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29</a:t>
            </a:fld>
            <a:endParaRPr/>
          </a:p>
        </p:txBody>
      </p:sp>
      <p:sp>
        <p:nvSpPr>
          <p:cNvPr id="459" name="Google Shape;459;p40"/>
          <p:cNvSpPr txBox="1">
            <a:spLocks noGrp="1"/>
          </p:cNvSpPr>
          <p:nvPr>
            <p:ph type="title"/>
          </p:nvPr>
        </p:nvSpPr>
        <p:spPr>
          <a:xfrm>
            <a:off x="105881" y="209624"/>
            <a:ext cx="7270279" cy="2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8. Оптимизация состава запроса сведений для предоставления услуги</a:t>
            </a:r>
            <a:endParaRPr/>
          </a:p>
        </p:txBody>
      </p:sp>
      <p:graphicFrame>
        <p:nvGraphicFramePr>
          <p:cNvPr id="460" name="Google Shape;460;p40"/>
          <p:cNvGraphicFramePr/>
          <p:nvPr>
            <p:extLst>
              <p:ext uri="{D42A27DB-BD31-4B8C-83A1-F6EECF244321}">
                <p14:modId xmlns:p14="http://schemas.microsoft.com/office/powerpoint/2010/main" val="3284579327"/>
              </p:ext>
            </p:extLst>
          </p:nvPr>
        </p:nvGraphicFramePr>
        <p:xfrm>
          <a:off x="184343" y="756786"/>
          <a:ext cx="8616725" cy="413740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199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7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7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6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32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Сведения в составе запроса</a:t>
                      </a:r>
                      <a:endParaRPr sz="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ТС</a:t>
                      </a:r>
                      <a:endParaRPr sz="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</a:t>
                      </a:r>
                      <a:endParaRPr sz="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ТС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6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ЦС 1 </a:t>
                      </a:r>
                      <a:endParaRPr sz="6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6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 (получения)</a:t>
                      </a:r>
                      <a:endParaRPr sz="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6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ЦС 1</a:t>
                      </a:r>
                      <a:endParaRPr sz="6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6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ЦС 2</a:t>
                      </a:r>
                      <a:endParaRPr sz="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 sz="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6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6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 (получения)</a:t>
                      </a:r>
                      <a:endParaRPr sz="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6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ЦС 2</a:t>
                      </a:r>
                      <a:endParaRPr sz="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6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8.1. Наименование уполномоченного органа, куда направляется запрос</a:t>
                      </a:r>
                      <a:endParaRPr sz="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Выбор из списка на РПГУ с демонстрацией интерактивной карты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 Регистрационный номер заявления </a:t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 sz="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 sz="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Исключено из формы запроса</a:t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100"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8.3. Сведения о заявителе</a:t>
                      </a:r>
                      <a:endParaRPr sz="6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8.3.1. ФИО</a:t>
                      </a:r>
                      <a:endParaRPr sz="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заявителем/</a:t>
                      </a:r>
                      <a:r>
                        <a:rPr lang="ru-RU" sz="600" b="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Автоматически из ЛК РПГУ</a:t>
                      </a:r>
                      <a:endParaRPr lang="ru-RU" sz="6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endParaRPr sz="6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Автоматически из ЛК РПГУ</a:t>
                      </a: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8.3.2. Адрес </a:t>
                      </a:r>
                      <a:r>
                        <a:rPr lang="ru-RU" sz="600" strike="noStrike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регистрации</a:t>
                      </a:r>
                      <a:endParaRPr sz="600" strike="noStrik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заявителем/</a:t>
                      </a:r>
                      <a:r>
                        <a:rPr lang="ru-RU" sz="600" b="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Автоматически из ЛК РПГУ</a:t>
                      </a:r>
                      <a:endParaRPr lang="ru-RU" sz="6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Автоматически из ЛК РПГУ</a:t>
                      </a: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0" strike="noStrike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8.3.3.</a:t>
                      </a:r>
                      <a:r>
                        <a:rPr lang="ru-RU" sz="600" b="0" strike="noStrike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600" b="0" strike="noStrike" dirty="0" smtClean="0">
                          <a:latin typeface="Montserrat" panose="00000500000000000000" pitchFamily="2" charset="-52"/>
                        </a:rPr>
                        <a:t>Паспортные </a:t>
                      </a:r>
                      <a:r>
                        <a:rPr lang="ru-RU" sz="600" b="0" strike="noStrike" dirty="0">
                          <a:latin typeface="Montserrat" panose="00000500000000000000" pitchFamily="2" charset="-52"/>
                        </a:rPr>
                        <a:t>данные</a:t>
                      </a:r>
                      <a:endParaRPr sz="600" b="0" strike="noStrike" dirty="0">
                        <a:latin typeface="Montserrat" panose="00000500000000000000" pitchFamily="2" charset="-52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6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заявителем/Автоматически из ЛК РПГУ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r>
                        <a:rPr lang="ru-RU" sz="600" b="1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lang="ru-RU" sz="600" b="1" i="0" u="none" strike="noStrike" cap="none" dirty="0" smtClean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r>
                        <a:rPr lang="ru-RU" sz="600" b="0" i="0" u="none" strike="noStrike" cap="none" dirty="0" smtClean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Автоматически из ЛК РПГУ</a:t>
                      </a:r>
                      <a:endParaRPr lang="ru-RU" sz="600" dirty="0" smtClean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9516325"/>
                  </a:ext>
                </a:extLst>
              </a:tr>
              <a:tr h="219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8.3.3. СНИЛС</a:t>
                      </a:r>
                      <a:endParaRPr sz="6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заявителем/Автоматически из ЛК РПГУ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Автоматически из ЛК РПГУ</a:t>
                      </a: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8.3.4. Контактный телефон</a:t>
                      </a:r>
                      <a:endParaRPr sz="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заявителем/Автоматически из ЛК РПГУ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Автоматически из ЛК РПГУ</a:t>
                      </a: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8.3.5. Дата рождения</a:t>
                      </a:r>
                      <a:endParaRPr sz="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заявителем/Автоматически из ЛК РПГУ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Автоматически из ЛК РПГУ</a:t>
                      </a: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8.3.6. Основное место работы или службы, занимаемая должность (в случае отсутствия основного места работы или службы - род занятий)</a:t>
                      </a:r>
                      <a:endParaRPr sz="6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sz="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sz="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61" name="Google Shape;461;p40"/>
          <p:cNvSpPr txBox="1"/>
          <p:nvPr/>
        </p:nvSpPr>
        <p:spPr>
          <a:xfrm>
            <a:off x="7820" y="392237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90573" y="4700190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grpSp>
        <p:nvGrpSpPr>
          <p:cNvPr id="101" name="Google Shape;101;p14"/>
          <p:cNvGrpSpPr/>
          <p:nvPr/>
        </p:nvGrpSpPr>
        <p:grpSpPr>
          <a:xfrm>
            <a:off x="605173" y="1969629"/>
            <a:ext cx="8443539" cy="314325"/>
            <a:chOff x="0" y="0"/>
            <a:chExt cx="6239866" cy="314351"/>
          </a:xfrm>
        </p:grpSpPr>
        <p:cxnSp>
          <p:nvCxnSpPr>
            <p:cNvPr id="102" name="Google Shape;102;p14"/>
            <p:cNvCxnSpPr/>
            <p:nvPr/>
          </p:nvCxnSpPr>
          <p:spPr>
            <a:xfrm>
              <a:off x="65837" y="150673"/>
              <a:ext cx="6042355" cy="0"/>
            </a:xfrm>
            <a:prstGeom prst="straightConnector1">
              <a:avLst/>
            </a:prstGeom>
            <a:noFill/>
            <a:ln w="603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3" name="Google Shape;103;p14"/>
            <p:cNvSpPr/>
            <p:nvPr/>
          </p:nvSpPr>
          <p:spPr>
            <a:xfrm>
              <a:off x="0" y="51156"/>
              <a:ext cx="182880" cy="18288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6056986" y="51156"/>
              <a:ext cx="182880" cy="182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 rot="-5400000">
              <a:off x="329184" y="43841"/>
              <a:ext cx="299720" cy="241300"/>
            </a:xfrm>
            <a:prstGeom prst="mathMinus">
              <a:avLst>
                <a:gd name="adj1" fmla="val 23520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 rot="-5400000">
              <a:off x="1089965" y="36526"/>
              <a:ext cx="299720" cy="241300"/>
            </a:xfrm>
            <a:prstGeom prst="mathMinus">
              <a:avLst>
                <a:gd name="adj1" fmla="val 23520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 rot="-5400000">
              <a:off x="1850746" y="36526"/>
              <a:ext cx="299720" cy="241300"/>
            </a:xfrm>
            <a:prstGeom prst="mathMinus">
              <a:avLst>
                <a:gd name="adj1" fmla="val 23520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 rot="-5400000">
              <a:off x="2611527" y="36526"/>
              <a:ext cx="299720" cy="241300"/>
            </a:xfrm>
            <a:prstGeom prst="mathMinus">
              <a:avLst>
                <a:gd name="adj1" fmla="val 23520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 rot="-5400000">
              <a:off x="3372307" y="36526"/>
              <a:ext cx="299720" cy="241300"/>
            </a:xfrm>
            <a:prstGeom prst="mathMinus">
              <a:avLst>
                <a:gd name="adj1" fmla="val 23520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 rot="-5400000">
              <a:off x="4133088" y="36526"/>
              <a:ext cx="299720" cy="241300"/>
            </a:xfrm>
            <a:prstGeom prst="mathMinus">
              <a:avLst>
                <a:gd name="adj1" fmla="val 23520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 rot="-5400000">
              <a:off x="4893869" y="36526"/>
              <a:ext cx="299720" cy="241300"/>
            </a:xfrm>
            <a:prstGeom prst="mathMinus">
              <a:avLst>
                <a:gd name="adj1" fmla="val 23520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 rot="-5400000">
              <a:off x="5654650" y="29210"/>
              <a:ext cx="299720" cy="241300"/>
            </a:xfrm>
            <a:prstGeom prst="mathMinus">
              <a:avLst>
                <a:gd name="adj1" fmla="val 23520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4"/>
          <p:cNvSpPr/>
          <p:nvPr/>
        </p:nvSpPr>
        <p:spPr>
          <a:xfrm>
            <a:off x="7924800" y="882650"/>
            <a:ext cx="1093694" cy="101627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Получение мер социальной поддержки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3389775" y="1082343"/>
            <a:ext cx="843514" cy="8037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Подать заявление 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138207" y="882650"/>
            <a:ext cx="1080995" cy="1003419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Потребность в мерах социальной поддержки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1410067" y="1112670"/>
            <a:ext cx="787033" cy="79519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Получить информацию об услуге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5546089" y="1082343"/>
            <a:ext cx="762390" cy="8037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Получить информацию о статусе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6492240" y="1082343"/>
            <a:ext cx="959763" cy="8037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Получить справку подтверждающую статус малоимущего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4492065" y="1082343"/>
            <a:ext cx="804502" cy="8037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Пройти обследование жилищных условий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2445185" y="1097888"/>
            <a:ext cx="787786" cy="7881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Собрать необходимые документы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3379832" y="2397253"/>
            <a:ext cx="1033418" cy="81226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Заполнить простую и понятную форму заявления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1316936" y="2397253"/>
            <a:ext cx="1918762" cy="79519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Иметь доступ к развернутой информации о требованиях, сроках и пакете документов всеми доступными способами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6381499" y="2370068"/>
            <a:ext cx="1089659" cy="8037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Получить единый вид справки для всех мер соц. поддержки</a:t>
            </a:r>
            <a:br>
              <a:rPr lang="ru-RU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Иметь возможность исправить ошибку в результате услуги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4619954" y="2388719"/>
            <a:ext cx="957885" cy="8037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Иметь как можно меньше контактов с органом власти 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3379832" y="3288483"/>
            <a:ext cx="1033418" cy="8242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Заявление содержит поля для заполнения которых требуется подготовить информацию, изучить законодательство и административный регламент</a:t>
            </a:r>
            <a:endParaRPr dirty="0"/>
          </a:p>
        </p:txBody>
      </p:sp>
      <p:sp>
        <p:nvSpPr>
          <p:cNvPr id="126" name="Google Shape;126;p14"/>
          <p:cNvSpPr/>
          <p:nvPr/>
        </p:nvSpPr>
        <p:spPr>
          <a:xfrm>
            <a:off x="1317977" y="3288251"/>
            <a:ext cx="1918762" cy="8372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Отсутствие информирования по услуге и мерам соц. поддержки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АР не содержит полного перечня необходимых документов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6381502" y="3262096"/>
            <a:ext cx="1089658" cy="8414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Два вида справки для разных видов соц. поддержки </a:t>
            </a:r>
            <a:r>
              <a:rPr lang="ru-RU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Исправление ошибки в результате только путем подачи нового заявления 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4616888" y="3289064"/>
            <a:ext cx="965054" cy="83006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 предусматривает, при необходимости проведение дополнительного обследования жилищных условий заявителя и его семьи</a:t>
            </a:r>
            <a:endParaRPr sz="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3389774" y="4242773"/>
            <a:ext cx="1023476" cy="7881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Исключение из заявления всех сведений, не влияющих на принятие решения 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1317977" y="4242773"/>
            <a:ext cx="1918762" cy="7881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Использование персонального информирования</a:t>
            </a:r>
            <a:br>
              <a:rPr lang="ru-RU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(профилирования) на сайте и при консультации по телефону</a:t>
            </a:r>
            <a:endParaRPr dirty="0"/>
          </a:p>
        </p:txBody>
      </p:sp>
      <p:sp>
        <p:nvSpPr>
          <p:cNvPr id="131" name="Google Shape;131;p14"/>
          <p:cNvSpPr/>
          <p:nvPr/>
        </p:nvSpPr>
        <p:spPr>
          <a:xfrm>
            <a:off x="6381501" y="4225746"/>
            <a:ext cx="1097279" cy="8037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Выдача единой формы справки для всех мер соц. поддержки</a:t>
            </a:r>
            <a:br>
              <a:rPr lang="ru-RU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Заявление на исправление технической ошибки</a:t>
            </a: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4619955" y="4242773"/>
            <a:ext cx="961988" cy="7881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Исключение акта обследования, не влияющего на принятие решения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67431" y="4259937"/>
            <a:ext cx="124950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Рекомендации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Что мы можем сделать,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чтобы решить проблему</a:t>
            </a:r>
            <a:endParaRPr dirty="0"/>
          </a:p>
        </p:txBody>
      </p:sp>
      <p:sp>
        <p:nvSpPr>
          <p:cNvPr id="134" name="Google Shape;134;p14"/>
          <p:cNvSpPr txBox="1"/>
          <p:nvPr/>
        </p:nvSpPr>
        <p:spPr>
          <a:xfrm>
            <a:off x="83211" y="3388429"/>
            <a:ext cx="116139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Проблемы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Что мешает, какие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есть трудности</a:t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97223" y="2495606"/>
            <a:ext cx="116139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Потребности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Ожидания, как и что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получить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407713" y="217370"/>
            <a:ext cx="6401387" cy="2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 sz="1500" b="0" i="0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1.1. Клиентский путь</a:t>
            </a:r>
            <a:endParaRPr sz="1500" b="0" i="0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310753" y="412658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1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30</a:t>
            </a:fld>
            <a:endParaRPr/>
          </a:p>
        </p:txBody>
      </p:sp>
      <p:sp>
        <p:nvSpPr>
          <p:cNvPr id="467" name="Google Shape;467;p41"/>
          <p:cNvSpPr txBox="1">
            <a:spLocks noGrp="1"/>
          </p:cNvSpPr>
          <p:nvPr>
            <p:ph type="title"/>
          </p:nvPr>
        </p:nvSpPr>
        <p:spPr>
          <a:xfrm>
            <a:off x="105881" y="209624"/>
            <a:ext cx="7270279" cy="2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8. Оптимизация состава запроса сведений для предоставления услуги</a:t>
            </a:r>
            <a:endParaRPr/>
          </a:p>
        </p:txBody>
      </p:sp>
      <p:graphicFrame>
        <p:nvGraphicFramePr>
          <p:cNvPr id="468" name="Google Shape;468;p41"/>
          <p:cNvGraphicFramePr/>
          <p:nvPr>
            <p:extLst>
              <p:ext uri="{D42A27DB-BD31-4B8C-83A1-F6EECF244321}">
                <p14:modId xmlns:p14="http://schemas.microsoft.com/office/powerpoint/2010/main" val="4198144044"/>
              </p:ext>
            </p:extLst>
          </p:nvPr>
        </p:nvGraphicFramePr>
        <p:xfrm>
          <a:off x="184343" y="756786"/>
          <a:ext cx="8616725" cy="388631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199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7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7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6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32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Сведения в составе запроса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ТС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ТС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ЦС 1 </a:t>
                      </a: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 (получения)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ЦС 1</a:t>
                      </a: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ЦС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 (получения)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ЦС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8.4 Объективные причины, по которым доход семьи (одиноко проживающего гражданина) ниже величины прожиточного минимума)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прошу предоставить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8.5. Сведение о виде необходимой справки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8.6. Сведения о членах семьи заявителя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8.6.1. Степень родства</a:t>
                      </a:r>
                      <a:endParaRPr sz="12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1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400" i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Определяется в ходе профилирования заявителя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8.6.2. Основное место работы или службы, занимаемая должность (в случае отсутствия основного места работы или службы - род занятий)</a:t>
                      </a:r>
                      <a:endParaRPr sz="6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1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8.6.3. ФИО</a:t>
                      </a:r>
                      <a:endParaRPr sz="12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1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1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Автоматически из ЛК РПГУ</a:t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8.6.4. Дата рождения</a:t>
                      </a:r>
                      <a:endParaRPr sz="12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1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1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1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lang="ru-RU" sz="1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8.6.5. Адрес </a:t>
                      </a:r>
                      <a:r>
                        <a:rPr lang="ru-RU" sz="600" strike="noStrik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регистрации</a:t>
                      </a:r>
                      <a:endParaRPr sz="600" strike="noStrik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6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endParaRPr sz="6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0834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8.6.6. </a:t>
                      </a:r>
                      <a:r>
                        <a:rPr lang="ru-RU" sz="600" b="0" strike="noStrike" dirty="0" smtClean="0">
                          <a:latin typeface="Montserrat" panose="00000500000000000000" pitchFamily="2" charset="-52"/>
                        </a:rPr>
                        <a:t>Паспортные </a:t>
                      </a:r>
                      <a:r>
                        <a:rPr lang="ru-RU" sz="600" b="0" strike="noStrike" dirty="0">
                          <a:latin typeface="Montserrat" panose="00000500000000000000" pitchFamily="2" charset="-52"/>
                        </a:rPr>
                        <a:t>данные</a:t>
                      </a:r>
                      <a:endParaRPr sz="600" b="0" strike="noStrike" dirty="0">
                        <a:latin typeface="Montserrat" panose="00000500000000000000" pitchFamily="2" charset="-52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6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endParaRPr kumimoji="0" lang="ru-RU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endParaRPr sz="6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3441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8.6.7. </a:t>
                      </a: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СНИЛС</a:t>
                      </a: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sz="1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1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</a:t>
                      </a:r>
                      <a:r>
                        <a:rPr lang="ru-RU" sz="6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заявителем</a:t>
                      </a:r>
                      <a:endParaRPr sz="1200" strike="sngStrik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Автоматически из ЛК РПГУ</a:t>
                      </a: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69" name="Google Shape;469;p41"/>
          <p:cNvSpPr txBox="1"/>
          <p:nvPr/>
        </p:nvSpPr>
        <p:spPr>
          <a:xfrm>
            <a:off x="7820" y="392237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2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31</a:t>
            </a:fld>
            <a:endParaRPr/>
          </a:p>
        </p:txBody>
      </p:sp>
      <p:sp>
        <p:nvSpPr>
          <p:cNvPr id="475" name="Google Shape;475;p42"/>
          <p:cNvSpPr txBox="1">
            <a:spLocks noGrp="1"/>
          </p:cNvSpPr>
          <p:nvPr>
            <p:ph type="title"/>
          </p:nvPr>
        </p:nvSpPr>
        <p:spPr>
          <a:xfrm>
            <a:off x="105881" y="209624"/>
            <a:ext cx="7270279" cy="2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8. Оптимизация состава запроса сведений для предоставления услуги</a:t>
            </a:r>
            <a:endParaRPr/>
          </a:p>
        </p:txBody>
      </p:sp>
      <p:graphicFrame>
        <p:nvGraphicFramePr>
          <p:cNvPr id="476" name="Google Shape;476;p42"/>
          <p:cNvGraphicFramePr/>
          <p:nvPr>
            <p:extLst>
              <p:ext uri="{D42A27DB-BD31-4B8C-83A1-F6EECF244321}">
                <p14:modId xmlns:p14="http://schemas.microsoft.com/office/powerpoint/2010/main" val="1998093530"/>
              </p:ext>
            </p:extLst>
          </p:nvPr>
        </p:nvGraphicFramePr>
        <p:xfrm>
          <a:off x="184343" y="648335"/>
          <a:ext cx="8616725" cy="356620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199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7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7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6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31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32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Сведения в составе запроса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ТС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ТС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ЦС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 (получения)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ЦС 1 </a:t>
                      </a: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ЦС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 (получения)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ЦС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8.8. </a:t>
                      </a: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Имущество, принадлежащее заявителю (его семье) на правах собственности (земельные участки, дома, квартиры, дачи, гаражи), транспортные и иные механические средства, средства переработки и хранения продуктов)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8.9. </a:t>
                      </a: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 полученного дохода в соответствии с перечнем видов доходов, учитываемых при расчете среднедушевого дохода семьи и дохода одиноко проживающего гражданина для оказания им государственной социальной помощи, утвержденным постановлением Правительства Российской Федерации от 20.08.2003 № 512 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lang="ru-RU" sz="8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8.10.  </a:t>
                      </a: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Виды полученного дохода в соответствии с перечнем видов доходов, учитываемых при расчете среднедушевого дохода семьи и дохода одиноко проживающего гражданина, не облагаемые налогом на доход физических лиц</a:t>
                      </a:r>
                      <a:endParaRPr sz="7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Чекбокс</a:t>
                      </a: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в заявлении</a:t>
                      </a:r>
                      <a:endParaRPr sz="7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Определяется в ходе профилирования заявителя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77" name="Google Shape;477;p42"/>
          <p:cNvSpPr txBox="1"/>
          <p:nvPr/>
        </p:nvSpPr>
        <p:spPr>
          <a:xfrm>
            <a:off x="7820" y="392237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3"/>
          <p:cNvSpPr txBox="1">
            <a:spLocks noGrp="1"/>
          </p:cNvSpPr>
          <p:nvPr>
            <p:ph type="sldNum" idx="12"/>
          </p:nvPr>
        </p:nvSpPr>
        <p:spPr>
          <a:xfrm>
            <a:off x="8637558" y="4811496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32</a:t>
            </a:fld>
            <a:endParaRPr/>
          </a:p>
        </p:txBody>
      </p:sp>
      <p:sp>
        <p:nvSpPr>
          <p:cNvPr id="483" name="Google Shape;483;p43"/>
          <p:cNvSpPr txBox="1">
            <a:spLocks noGrp="1"/>
          </p:cNvSpPr>
          <p:nvPr>
            <p:ph type="title"/>
          </p:nvPr>
        </p:nvSpPr>
        <p:spPr>
          <a:xfrm>
            <a:off x="105881" y="209624"/>
            <a:ext cx="7270279" cy="2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8. Оптимизация состава запроса сведений для предоставления услуги</a:t>
            </a:r>
            <a:endParaRPr/>
          </a:p>
        </p:txBody>
      </p:sp>
      <p:graphicFrame>
        <p:nvGraphicFramePr>
          <p:cNvPr id="484" name="Google Shape;484;p43"/>
          <p:cNvGraphicFramePr/>
          <p:nvPr>
            <p:extLst>
              <p:ext uri="{D42A27DB-BD31-4B8C-83A1-F6EECF244321}">
                <p14:modId xmlns:p14="http://schemas.microsoft.com/office/powerpoint/2010/main" val="2597034694"/>
              </p:ext>
            </p:extLst>
          </p:nvPr>
        </p:nvGraphicFramePr>
        <p:xfrm>
          <a:off x="184343" y="756786"/>
          <a:ext cx="8616750" cy="384055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1917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1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6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2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32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Сведения в составе запроса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ТС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ТС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ЦС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 (получения)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ЦС 1</a:t>
                      </a: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ЦС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 (получения)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ЦС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8.10. Общая сумма доходов одиноко проживающего гражданина или всех членов семьи за 3 последних календарных месяца, предшествующих месяцу подачи настоящего заявления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Определяется автоматически на основании сведений, указанных в заявлении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Определяется автоматически на основании сведений, указанных в запросе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8.11. Расчет среднедушевого дохода семьи или дохода одиноко проживающего гражданина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Определяется автоматически на основании сведений, указанных в заявлении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Расчет осуществляется автоматически при заполнении запроса на РПГУ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8.12. Перечень прилагаемых к заявлению документов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Чекбокс на бумажной форме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Указываются в расписке сотрудником органа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Исключено из формы запроса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8.13. Обязательство уведомить орган об изменении сведений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8.14. Подтверждение достоверности данных в заявлении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lang="ru-RU" sz="8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8.15. Уведомление об ответственности за предоставление недостоверных сведений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lang="ru-RU" sz="8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Сведение не влияет на принятие решения по услуге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85" name="Google Shape;485;p43"/>
          <p:cNvSpPr txBox="1"/>
          <p:nvPr/>
        </p:nvSpPr>
        <p:spPr>
          <a:xfrm>
            <a:off x="7820" y="392237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4"/>
          <p:cNvSpPr txBox="1">
            <a:spLocks noGrp="1"/>
          </p:cNvSpPr>
          <p:nvPr>
            <p:ph type="sldNum" idx="12"/>
          </p:nvPr>
        </p:nvSpPr>
        <p:spPr>
          <a:xfrm>
            <a:off x="8637558" y="4811496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33</a:t>
            </a:fld>
            <a:endParaRPr/>
          </a:p>
        </p:txBody>
      </p:sp>
      <p:sp>
        <p:nvSpPr>
          <p:cNvPr id="491" name="Google Shape;491;p44"/>
          <p:cNvSpPr txBox="1">
            <a:spLocks noGrp="1"/>
          </p:cNvSpPr>
          <p:nvPr>
            <p:ph type="title"/>
          </p:nvPr>
        </p:nvSpPr>
        <p:spPr>
          <a:xfrm>
            <a:off x="105881" y="209624"/>
            <a:ext cx="7270279" cy="2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8. Оптимизация состава запроса сведений для предоставления услуги</a:t>
            </a:r>
            <a:endParaRPr/>
          </a:p>
        </p:txBody>
      </p:sp>
      <p:graphicFrame>
        <p:nvGraphicFramePr>
          <p:cNvPr id="492" name="Google Shape;492;p44"/>
          <p:cNvGraphicFramePr/>
          <p:nvPr/>
        </p:nvGraphicFramePr>
        <p:xfrm>
          <a:off x="184343" y="756786"/>
          <a:ext cx="8616750" cy="216413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1917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1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6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2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32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Сведения в составе запроса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ТС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ТС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ЦС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 (получения)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ЦС 1</a:t>
                      </a: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ЦС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 (получения)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ЦС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8.16. Согласие на проведение дополнительной проверки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из состава запроса. 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8.17. Дата и подпись заявителя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заявителем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Исключено из формы запроса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8.18. Отметка о составлении заявления специалистом уполномоченного органа за заявителя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Исключено из формы запроса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Исключено из формы запроса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8.19. Информация о специалисте, дате и времени принятия заявления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Исключено из формы запроса</a:t>
                      </a:r>
                      <a:endParaRPr sz="7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Исключено из формы запроса</a:t>
                      </a:r>
                      <a:endParaRPr sz="7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93" name="Google Shape;493;p44"/>
          <p:cNvSpPr txBox="1"/>
          <p:nvPr/>
        </p:nvSpPr>
        <p:spPr>
          <a:xfrm>
            <a:off x="7820" y="392237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5"/>
          <p:cNvSpPr txBox="1">
            <a:spLocks noGrp="1"/>
          </p:cNvSpPr>
          <p:nvPr>
            <p:ph type="sldNum" idx="12"/>
          </p:nvPr>
        </p:nvSpPr>
        <p:spPr>
          <a:xfrm>
            <a:off x="8637558" y="4811496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34</a:t>
            </a:fld>
            <a:endParaRPr/>
          </a:p>
        </p:txBody>
      </p:sp>
      <p:sp>
        <p:nvSpPr>
          <p:cNvPr id="499" name="Google Shape;499;p45"/>
          <p:cNvSpPr txBox="1">
            <a:spLocks noGrp="1"/>
          </p:cNvSpPr>
          <p:nvPr>
            <p:ph type="title"/>
          </p:nvPr>
        </p:nvSpPr>
        <p:spPr>
          <a:xfrm>
            <a:off x="105881" y="209624"/>
            <a:ext cx="7270279" cy="2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8. Оптимизация состава запроса сведений для предоставления услуги</a:t>
            </a:r>
            <a:endParaRPr/>
          </a:p>
        </p:txBody>
      </p:sp>
      <p:graphicFrame>
        <p:nvGraphicFramePr>
          <p:cNvPr id="500" name="Google Shape;500;p45"/>
          <p:cNvGraphicFramePr/>
          <p:nvPr/>
        </p:nvGraphicFramePr>
        <p:xfrm>
          <a:off x="184343" y="756786"/>
          <a:ext cx="8350075" cy="4076915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195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8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1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Сведения в составе запроса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ТС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ТС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ЦС 1</a:t>
                      </a: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 (получения)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ЦС 1</a:t>
                      </a: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ЦС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 (получения)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ЦС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475">
                <a:tc grid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8.20. Акт обследования жилищно-бытовых условий заявителя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8.20.1 Ф.И.О.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12"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акт обследования жилищно-бытовых условий заявителя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8.20.2 Дата рождения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8.20.3 Серия и номер паспорта гражданина РФ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8.20.4 Кем и когда выдан паспорт гражданина РФ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8.20.5 Адрес места жительства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5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8.20.6 Номер телефона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8.20.7 Социальная категория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8.20.8 Занимаемая площадь (уровень благоустройства, кв. м, количество комнат, наличие подсобного хозяйства, огорода)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8.20.9 Наличие льгот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8.20.10 Квартиросъемщик</a:t>
                      </a:r>
                      <a:endParaRPr sz="700" b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9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8.20.11 Лица, проживающие совместно (Ф.И.О. главы и членов его семьи, год рождения, степень родства, место работы, должность, размер дохода)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8.20.12 Совокупный доход семьи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01" name="Google Shape;501;p45"/>
          <p:cNvSpPr txBox="1"/>
          <p:nvPr/>
        </p:nvSpPr>
        <p:spPr>
          <a:xfrm>
            <a:off x="7820" y="392237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6"/>
          <p:cNvSpPr txBox="1">
            <a:spLocks noGrp="1"/>
          </p:cNvSpPr>
          <p:nvPr>
            <p:ph type="sldNum" idx="12"/>
          </p:nvPr>
        </p:nvSpPr>
        <p:spPr>
          <a:xfrm>
            <a:off x="8637558" y="4811496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35</a:t>
            </a:fld>
            <a:endParaRPr/>
          </a:p>
        </p:txBody>
      </p:sp>
      <p:sp>
        <p:nvSpPr>
          <p:cNvPr id="507" name="Google Shape;507;p46"/>
          <p:cNvSpPr txBox="1">
            <a:spLocks noGrp="1"/>
          </p:cNvSpPr>
          <p:nvPr>
            <p:ph type="title"/>
          </p:nvPr>
        </p:nvSpPr>
        <p:spPr>
          <a:xfrm>
            <a:off x="105881" y="209624"/>
            <a:ext cx="7270279" cy="2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8. Оптимизация состава запроса сведений для предоставления услуги</a:t>
            </a:r>
            <a:endParaRPr/>
          </a:p>
        </p:txBody>
      </p:sp>
      <p:graphicFrame>
        <p:nvGraphicFramePr>
          <p:cNvPr id="508" name="Google Shape;508;p46"/>
          <p:cNvGraphicFramePr/>
          <p:nvPr/>
        </p:nvGraphicFramePr>
        <p:xfrm>
          <a:off x="184343" y="756786"/>
          <a:ext cx="8350050" cy="219345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1961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32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Сведения в составе запроса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ТС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ТС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ЦС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 sz="700" b="0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 (получения)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ЦС 1</a:t>
                      </a: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ЦС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Способ заполнения (получения)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в ЦС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1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8.20.13. Дети живущие отдельно(Степень родства, место жительства, год рождения, род занятий, доход, какую помощь оказывают)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Исключен акт обследования жилищно-бытовых условий заявителя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8.20.14. Вопрос с которым обратился заявитель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8.20.15. Выводы по результатам обследования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Вручную сотрудником органа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ИТОГО 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38 видов сведений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видов сведений</a:t>
                      </a:r>
                      <a:endParaRPr sz="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09" name="Google Shape;509;p46"/>
          <p:cNvSpPr txBox="1"/>
          <p:nvPr/>
        </p:nvSpPr>
        <p:spPr>
          <a:xfrm>
            <a:off x="7820" y="392237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7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36</a:t>
            </a:fld>
            <a:endParaRPr/>
          </a:p>
        </p:txBody>
      </p:sp>
      <p:sp>
        <p:nvSpPr>
          <p:cNvPr id="516" name="Google Shape;516;p47"/>
          <p:cNvSpPr txBox="1">
            <a:spLocks noGrp="1"/>
          </p:cNvSpPr>
          <p:nvPr>
            <p:ph type="title"/>
          </p:nvPr>
        </p:nvSpPr>
        <p:spPr>
          <a:xfrm>
            <a:off x="334481" y="125804"/>
            <a:ext cx="6401387" cy="2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9. Критерии принятия решения</a:t>
            </a:r>
            <a:endParaRPr/>
          </a:p>
        </p:txBody>
      </p:sp>
      <p:graphicFrame>
        <p:nvGraphicFramePr>
          <p:cNvPr id="517" name="Google Shape;517;p47"/>
          <p:cNvGraphicFramePr/>
          <p:nvPr/>
        </p:nvGraphicFramePr>
        <p:xfrm>
          <a:off x="160020" y="501356"/>
          <a:ext cx="8823750" cy="3956495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388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6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72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56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97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6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6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60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4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№ п/п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Критерий принятия решения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№ пункта из состава запроса,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перечня док-в, СМЭВ/витрины, условие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ТС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Способ проверки в ТС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(Сотрудник ведомства / Автоматически)</a:t>
                      </a:r>
                      <a:endParaRPr sz="600" b="0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Наличие в ЦС 1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Способ проверки в ЦС 1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(Сотрудник ведомства / Автоматически)</a:t>
                      </a:r>
                      <a:endParaRPr sz="600" b="0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Наличие в ЦС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Способ проверки в ЦС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(Сотрудник ведомства / Автоматически)</a:t>
                      </a:r>
                      <a:endParaRPr sz="600" b="0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200"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Критерии принятия решения об отказе в приеме запроса и документов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9.1.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Подача заявления и документов ненадлежащим лицом</a:t>
                      </a:r>
                      <a:r>
                        <a:rPr lang="ru-RU" sz="600" b="0" baseline="300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ТС: -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Сотрудник ведомства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Автоматически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1: 5.1.-5.3.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2: 5.1.-5.3, 6.1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9.2.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Непредставление (представление не в полном объеме) заявителем документов</a:t>
                      </a:r>
                      <a:r>
                        <a:rPr lang="ru-RU" sz="600" b="0" baseline="300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ТС: -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Автоматически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Автоматически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1: 5.5-5.6.22</a:t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2: 5.6.1-5.6.7, 5.6.9-5.6.22</a:t>
                      </a: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Критерии принятия решения об отказе в п</a:t>
                      </a:r>
                      <a:r>
                        <a:rPr lang="ru-RU" sz="600" b="1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редоставлении услуги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9.3.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Отсутствие у заявителя права на получение государственной услуги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ТС: 5.1, 5.6.1-5.6.22, 6.4, 6.14, 6.16, 6.19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Сотрудник ведомства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Сотрудник ведомства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Автоматически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1: 5.1, 5.6.1-5.6.22, 6.4, 6.13, 6.14, 6.16, 6.19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2: 5.1, 5.6.1-5.6.7, 5.6.9-5.6.22</a:t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9.4.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Подача заявления и документов ненадлежащим лицом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ТС: 5.1-5.4</a:t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Сотрудник ведомства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1: -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2: -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9.5.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Непредставление (представление не в полном объеме) заявителем документов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ТС: 5.1-5.6.22</a:t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Сотрудник ведомства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1: -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2: -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518" name="Google Shape;518;p47"/>
          <p:cNvSpPr txBox="1"/>
          <p:nvPr/>
        </p:nvSpPr>
        <p:spPr>
          <a:xfrm>
            <a:off x="242173" y="284424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  <p:sp>
        <p:nvSpPr>
          <p:cNvPr id="519" name="Google Shape;519;p47"/>
          <p:cNvSpPr txBox="1"/>
          <p:nvPr/>
        </p:nvSpPr>
        <p:spPr>
          <a:xfrm>
            <a:off x="160020" y="4653643"/>
            <a:ext cx="83937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Критерий принятия решения перенесен в «Прием запросов и документов» из критериев предоставления услуги. Проверка будет происходить при подаче запроса, а не при принятии решения по предоставлению услуги.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Критерий принятия решения перенесен в «Прием запросов и документов» из критериев предоставления услуги. Проверка будет происходить при подаче запроса, а не при принятии решения по предоставлению услуги (если в ходе профилирования заявителем приложены не все документ).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8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37</a:t>
            </a:fld>
            <a:endParaRPr/>
          </a:p>
        </p:txBody>
      </p:sp>
      <p:sp>
        <p:nvSpPr>
          <p:cNvPr id="525" name="Google Shape;525;p48"/>
          <p:cNvSpPr txBox="1">
            <a:spLocks noGrp="1"/>
          </p:cNvSpPr>
          <p:nvPr>
            <p:ph type="title"/>
          </p:nvPr>
        </p:nvSpPr>
        <p:spPr>
          <a:xfrm>
            <a:off x="334481" y="179144"/>
            <a:ext cx="6401387" cy="2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9. Критерии принятия решения</a:t>
            </a:r>
            <a:endParaRPr/>
          </a:p>
        </p:txBody>
      </p:sp>
      <p:graphicFrame>
        <p:nvGraphicFramePr>
          <p:cNvPr id="526" name="Google Shape;526;p48"/>
          <p:cNvGraphicFramePr/>
          <p:nvPr/>
        </p:nvGraphicFramePr>
        <p:xfrm>
          <a:off x="155323" y="724070"/>
          <a:ext cx="8813200" cy="2016795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37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6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5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9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56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97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6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6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60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45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№ п/п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Критерий принятия решения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№ пункта из состава запроса,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перечня док-в, СМЭВ/витрины, условие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Наличие в ТС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Способ проверки в ТС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(Сотрудник ведомства / Автоматически)</a:t>
                      </a:r>
                      <a:endParaRPr sz="600" b="0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Наличие в ЦС 1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Способ проверки в ЦС 1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(Сотрудник ведомства / Автоматически)</a:t>
                      </a:r>
                      <a:endParaRPr sz="600" b="0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Наличие в ЦС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 SemiBold"/>
                        <a:buNone/>
                      </a:pPr>
                      <a:r>
                        <a:rPr lang="ru-RU" sz="6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Способ проверки в ЦС 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(Сотрудник ведомства / Автоматически)</a:t>
                      </a:r>
                      <a:endParaRPr sz="600" b="0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9.6.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Несогласие на обработку персональных данных лиц(а), указанных(ого) гражданином в заявлении, несогласие на обработку персональных данных в отношении несовершеннолетнего(их) ребенка (детей)</a:t>
                      </a:r>
                      <a:r>
                        <a:rPr lang="ru-RU" sz="600" b="0" baseline="30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1</a:t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ТС: 5.3</a:t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Сотрудник ведомства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1: -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2 -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9.7.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Представление заявителем заведомо недостоверных сведений и документов, по форме или содержанию не соответствующих требованиям действующего законодательства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ТС:  5.1-5.6.22</a:t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Сотрудник ведомства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Сотрудник ведомства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Montserrat"/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Автоматически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1: 5.3, 5.5-5.6.22</a:t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2: 5.6.1-5.6.7, 5.6.9-5.6.22</a:t>
                      </a:r>
                      <a:endParaRPr sz="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27" name="Google Shape;527;p48"/>
          <p:cNvSpPr txBox="1"/>
          <p:nvPr/>
        </p:nvSpPr>
        <p:spPr>
          <a:xfrm>
            <a:off x="242173" y="353004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  <p:sp>
        <p:nvSpPr>
          <p:cNvPr id="528" name="Google Shape;528;p48"/>
          <p:cNvSpPr txBox="1"/>
          <p:nvPr/>
        </p:nvSpPr>
        <p:spPr>
          <a:xfrm>
            <a:off x="160020" y="4787607"/>
            <a:ext cx="83937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Критерий принятия решения исключен, так как согласие не обработку персональных данных передается при подаче документов заявителем и проверяется в рамках критерия «Непредставление (представление не в полном объеме) заявителем документов»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9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38</a:t>
            </a:fld>
            <a:endParaRPr/>
          </a:p>
        </p:txBody>
      </p:sp>
      <p:sp>
        <p:nvSpPr>
          <p:cNvPr id="535" name="Google Shape;535;p49"/>
          <p:cNvSpPr txBox="1"/>
          <p:nvPr/>
        </p:nvSpPr>
        <p:spPr>
          <a:xfrm>
            <a:off x="599463" y="730411"/>
            <a:ext cx="3086183" cy="19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Montserrat"/>
              <a:buNone/>
            </a:pPr>
            <a:r>
              <a:rPr lang="ru-RU" sz="1300" b="1" i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 в текущем состоянии:</a:t>
            </a:r>
            <a:endParaRPr/>
          </a:p>
        </p:txBody>
      </p:sp>
      <p:sp>
        <p:nvSpPr>
          <p:cNvPr id="536" name="Google Shape;536;p49"/>
          <p:cNvSpPr/>
          <p:nvPr/>
        </p:nvSpPr>
        <p:spPr>
          <a:xfrm rot="-5400000">
            <a:off x="377671" y="764989"/>
            <a:ext cx="192101" cy="122942"/>
          </a:xfrm>
          <a:prstGeom prst="flowChartMerg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49"/>
          <p:cNvSpPr txBox="1"/>
          <p:nvPr/>
        </p:nvSpPr>
        <p:spPr>
          <a:xfrm>
            <a:off x="5456961" y="730411"/>
            <a:ext cx="3086183" cy="39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300"/>
              <a:buFont typeface="Montserrat"/>
              <a:buNone/>
            </a:pPr>
            <a:r>
              <a:rPr lang="ru-RU" sz="1300" b="1" i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 в  целевом состоянии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300"/>
              <a:buFont typeface="Montserrat"/>
              <a:buNone/>
            </a:pPr>
            <a:r>
              <a:rPr lang="ru-RU" sz="1300" b="1" i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для ЦС 1 и ЦС 2:</a:t>
            </a:r>
            <a:endParaRPr sz="1300" b="1" i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8" name="Google Shape;538;p49"/>
          <p:cNvSpPr/>
          <p:nvPr/>
        </p:nvSpPr>
        <p:spPr>
          <a:xfrm rot="-5400000">
            <a:off x="5183602" y="764990"/>
            <a:ext cx="192101" cy="122942"/>
          </a:xfrm>
          <a:prstGeom prst="flowChartMerge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p49" descr="Контракт контур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3" y="1141672"/>
            <a:ext cx="698370" cy="69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3893" y="1156597"/>
            <a:ext cx="647665" cy="647665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49"/>
          <p:cNvSpPr txBox="1"/>
          <p:nvPr/>
        </p:nvSpPr>
        <p:spPr>
          <a:xfrm>
            <a:off x="986015" y="2971660"/>
            <a:ext cx="23377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Очный визит для получения</a:t>
            </a:r>
            <a:endParaRPr/>
          </a:p>
        </p:txBody>
      </p:sp>
      <p:sp>
        <p:nvSpPr>
          <p:cNvPr id="542" name="Google Shape;542;p49"/>
          <p:cNvSpPr txBox="1"/>
          <p:nvPr/>
        </p:nvSpPr>
        <p:spPr>
          <a:xfrm>
            <a:off x="872643" y="4025222"/>
            <a:ext cx="26244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Вручение в уполномоченном органе или почтой, автоматическое направление не предусмотрено</a:t>
            </a:r>
            <a:endParaRPr/>
          </a:p>
        </p:txBody>
      </p:sp>
      <p:sp>
        <p:nvSpPr>
          <p:cNvPr id="543" name="Google Shape;543;p49"/>
          <p:cNvSpPr txBox="1"/>
          <p:nvPr/>
        </p:nvSpPr>
        <p:spPr>
          <a:xfrm>
            <a:off x="5019322" y="2919814"/>
            <a:ext cx="356447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Справка поступает в ЛК РПГУ</a:t>
            </a:r>
            <a:endParaRPr/>
          </a:p>
        </p:txBody>
      </p:sp>
      <p:sp>
        <p:nvSpPr>
          <p:cNvPr id="544" name="Google Shape;544;p49"/>
          <p:cNvSpPr txBox="1"/>
          <p:nvPr/>
        </p:nvSpPr>
        <p:spPr>
          <a:xfrm>
            <a:off x="-152562" y="1816562"/>
            <a:ext cx="4572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Бумажный документ</a:t>
            </a:r>
            <a:r>
              <a:rPr lang="ru-RU" sz="12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9"/>
          <p:cNvSpPr txBox="1"/>
          <p:nvPr/>
        </p:nvSpPr>
        <p:spPr>
          <a:xfrm>
            <a:off x="5187912" y="1803291"/>
            <a:ext cx="36195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Электронный результат – реестровая запись</a:t>
            </a:r>
            <a:r>
              <a:rPr lang="ru-RU" sz="12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 бумажный документ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49"/>
          <p:cNvSpPr txBox="1"/>
          <p:nvPr/>
        </p:nvSpPr>
        <p:spPr>
          <a:xfrm>
            <a:off x="5564215" y="4038102"/>
            <a:ext cx="25719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Вручение в уполномоченном органе или в МФЦ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7" name="Google Shape;547;p49" descr="Пешком контур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2939" y="2174655"/>
            <a:ext cx="768581" cy="768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77726" y="2236399"/>
            <a:ext cx="702933" cy="7029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9" name="Google Shape;549;p49"/>
          <p:cNvGrpSpPr/>
          <p:nvPr/>
        </p:nvGrpSpPr>
        <p:grpSpPr>
          <a:xfrm>
            <a:off x="5121621" y="1156597"/>
            <a:ext cx="293170" cy="3242460"/>
            <a:chOff x="4628557" y="1142671"/>
            <a:chExt cx="293170" cy="3242460"/>
          </a:xfrm>
        </p:grpSpPr>
        <p:cxnSp>
          <p:nvCxnSpPr>
            <p:cNvPr id="550" name="Google Shape;550;p49"/>
            <p:cNvCxnSpPr/>
            <p:nvPr/>
          </p:nvCxnSpPr>
          <p:spPr>
            <a:xfrm>
              <a:off x="4781213" y="1142671"/>
              <a:ext cx="13816" cy="324246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551" name="Google Shape;551;p49"/>
            <p:cNvSpPr/>
            <p:nvPr/>
          </p:nvSpPr>
          <p:spPr>
            <a:xfrm>
              <a:off x="4628557" y="1401268"/>
              <a:ext cx="267212" cy="26722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7000" dist="38100" dir="2700000" sx="94000" sy="94000" algn="tl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2" name="Google Shape;552;p4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84784" y="1446097"/>
              <a:ext cx="192858" cy="1928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3" name="Google Shape;553;p49"/>
            <p:cNvSpPr/>
            <p:nvPr/>
          </p:nvSpPr>
          <p:spPr>
            <a:xfrm>
              <a:off x="4654515" y="2558487"/>
              <a:ext cx="267212" cy="26722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7000" dist="38100" dir="2700000" sx="94000" sy="94000" algn="tl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4" name="Google Shape;554;p4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10742" y="2603316"/>
              <a:ext cx="192858" cy="1928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5" name="Google Shape;555;p49"/>
            <p:cNvSpPr/>
            <p:nvPr/>
          </p:nvSpPr>
          <p:spPr>
            <a:xfrm>
              <a:off x="4637765" y="3757999"/>
              <a:ext cx="267212" cy="26722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7000" dist="38100" dir="2700000" sx="94000" sy="94000" algn="tl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6" name="Google Shape;556;p4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93992" y="3802828"/>
              <a:ext cx="192858" cy="1928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7" name="Google Shape;557;p49"/>
          <p:cNvGrpSpPr/>
          <p:nvPr/>
        </p:nvGrpSpPr>
        <p:grpSpPr>
          <a:xfrm>
            <a:off x="259594" y="1196480"/>
            <a:ext cx="293170" cy="3242460"/>
            <a:chOff x="259594" y="1196480"/>
            <a:chExt cx="293170" cy="3242460"/>
          </a:xfrm>
        </p:grpSpPr>
        <p:cxnSp>
          <p:nvCxnSpPr>
            <p:cNvPr id="558" name="Google Shape;558;p49"/>
            <p:cNvCxnSpPr/>
            <p:nvPr/>
          </p:nvCxnSpPr>
          <p:spPr>
            <a:xfrm>
              <a:off x="412250" y="1196480"/>
              <a:ext cx="13816" cy="324246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559" name="Google Shape;559;p49"/>
            <p:cNvSpPr/>
            <p:nvPr/>
          </p:nvSpPr>
          <p:spPr>
            <a:xfrm>
              <a:off x="259594" y="1455077"/>
              <a:ext cx="267212" cy="26722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7000" dist="38100" dir="2700000" sx="94000" sy="94000" algn="tl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49"/>
            <p:cNvSpPr/>
            <p:nvPr/>
          </p:nvSpPr>
          <p:spPr>
            <a:xfrm>
              <a:off x="285552" y="2612296"/>
              <a:ext cx="267212" cy="26722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7000" dist="38100" dir="2700000" sx="94000" sy="94000" algn="tl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49"/>
            <p:cNvSpPr/>
            <p:nvPr/>
          </p:nvSpPr>
          <p:spPr>
            <a:xfrm>
              <a:off x="268802" y="3811808"/>
              <a:ext cx="267212" cy="26722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7000" dist="38100" dir="2700000" sx="94000" sy="94000" algn="tl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2" name="Google Shape;562;p49" descr="Закрыть со сплошной заливкой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93895" y="1492971"/>
              <a:ext cx="217025" cy="217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49" descr="Закрыть со сплошной заливкой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09537" y="2644275"/>
              <a:ext cx="217025" cy="217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Google Shape;564;p49" descr="Закрыть со сплошной заливкой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93895" y="3844401"/>
              <a:ext cx="217025" cy="217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5" name="Google Shape;565;p49"/>
          <p:cNvSpPr txBox="1">
            <a:spLocks noGrp="1"/>
          </p:cNvSpPr>
          <p:nvPr>
            <p:ph type="title"/>
          </p:nvPr>
        </p:nvSpPr>
        <p:spPr>
          <a:xfrm>
            <a:off x="418301" y="125804"/>
            <a:ext cx="6401387" cy="2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10. Результат предоставления услуги</a:t>
            </a:r>
            <a:endParaRPr/>
          </a:p>
        </p:txBody>
      </p:sp>
      <p:sp>
        <p:nvSpPr>
          <p:cNvPr id="566" name="Google Shape;566;p49"/>
          <p:cNvSpPr txBox="1"/>
          <p:nvPr/>
        </p:nvSpPr>
        <p:spPr>
          <a:xfrm>
            <a:off x="309537" y="394163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  <p:pic>
        <p:nvPicPr>
          <p:cNvPr id="567" name="Google Shape;567;p49" descr="Суд контур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95890" y="3321436"/>
            <a:ext cx="777908" cy="77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9" descr="Суд контур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33720" y="3369045"/>
            <a:ext cx="777908" cy="77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9" descr="Контракт контур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9622" y="1124036"/>
            <a:ext cx="698370" cy="69837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49"/>
          <p:cNvSpPr/>
          <p:nvPr/>
        </p:nvSpPr>
        <p:spPr>
          <a:xfrm>
            <a:off x="3390900" y="1395252"/>
            <a:ext cx="1543050" cy="30710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B050">
                  <a:alpha val="74901"/>
                </a:srgbClr>
              </a:gs>
              <a:gs pos="100000">
                <a:srgbClr val="C0504D">
                  <a:alpha val="74901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49"/>
          <p:cNvSpPr/>
          <p:nvPr/>
        </p:nvSpPr>
        <p:spPr>
          <a:xfrm>
            <a:off x="3390900" y="2558945"/>
            <a:ext cx="1543050" cy="30710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B050">
                  <a:alpha val="74901"/>
                </a:srgbClr>
              </a:gs>
              <a:gs pos="100000">
                <a:srgbClr val="C0504D">
                  <a:alpha val="74901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49"/>
          <p:cNvSpPr/>
          <p:nvPr/>
        </p:nvSpPr>
        <p:spPr>
          <a:xfrm>
            <a:off x="3390900" y="3695392"/>
            <a:ext cx="1543050" cy="30710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B050">
                  <a:alpha val="74901"/>
                </a:srgbClr>
              </a:gs>
              <a:gs pos="100000">
                <a:srgbClr val="C0504D">
                  <a:alpha val="74901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49"/>
          <p:cNvSpPr txBox="1"/>
          <p:nvPr/>
        </p:nvSpPr>
        <p:spPr>
          <a:xfrm>
            <a:off x="237949" y="4734371"/>
            <a:ext cx="83051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АР предусмотрена возможность сохранения электронного документа, являющегося результатом предоставления услуги и подписанного уполномоченным должностным лицом с использованием УКЭП, на своих технических средствах, а также возможность направления такого электронного документа в иные органы (организации). </a:t>
            </a:r>
            <a:r>
              <a:rPr lang="ru-RU" sz="6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Фактически не реализовано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ru-RU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ЦС 2 результат услуги фиксируется в специальном реестре в ЕГИССО, в ЛК РПГУ приходит справка-выписка из реестра</a:t>
            </a:r>
            <a:endParaRPr sz="6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0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39</a:t>
            </a:fld>
            <a:endParaRPr/>
          </a:p>
        </p:txBody>
      </p:sp>
      <p:sp>
        <p:nvSpPr>
          <p:cNvPr id="579" name="Google Shape;579;p50"/>
          <p:cNvSpPr txBox="1"/>
          <p:nvPr/>
        </p:nvSpPr>
        <p:spPr>
          <a:xfrm>
            <a:off x="118443" y="227844"/>
            <a:ext cx="6401387" cy="2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 sz="1500" b="0" i="0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11. Выполнение требований достижения целевого состояния</a:t>
            </a:r>
            <a:endParaRPr/>
          </a:p>
        </p:txBody>
      </p:sp>
      <p:graphicFrame>
        <p:nvGraphicFramePr>
          <p:cNvPr id="580" name="Google Shape;580;p50"/>
          <p:cNvGraphicFramePr/>
          <p:nvPr>
            <p:extLst>
              <p:ext uri="{D42A27DB-BD31-4B8C-83A1-F6EECF244321}">
                <p14:modId xmlns:p14="http://schemas.microsoft.com/office/powerpoint/2010/main" val="3804446139"/>
              </p:ext>
            </p:extLst>
          </p:nvPr>
        </p:nvGraphicFramePr>
        <p:xfrm>
          <a:off x="75803" y="803638"/>
          <a:ext cx="8992375" cy="3355755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39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4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2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2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№ п/п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Критерий оптимизации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Montserrat SemiBold"/>
                        <a:buNone/>
                      </a:pPr>
                      <a:r>
                        <a:rPr lang="ru-RU" sz="8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Текущее состояние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Montserrat SemiBold"/>
                        <a:buNone/>
                      </a:pPr>
                      <a:r>
                        <a:rPr lang="ru-RU" sz="8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Целевое состояние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Montserrat SemiBold"/>
                        <a:buNone/>
                      </a:pPr>
                      <a:r>
                        <a:rPr lang="ru-RU" sz="8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Целевое состояние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11.1.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Упреждающее (проактивное) предоставление услуги </a:t>
                      </a: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</a:t>
                      </a:r>
                      <a:r>
                        <a:rPr lang="ru-RU" sz="800">
                          <a:highlight>
                            <a:srgbClr val="BCE292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</a:t>
                      </a:r>
                      <a:r>
                        <a:rPr lang="ru-RU" sz="800">
                          <a:highlight>
                            <a:srgbClr val="F2DCDB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или "-", если неприменимо)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–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–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–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11.2.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Обращение 24/7 (электронный запрос, в т.ч. посредством ЕПГУ, мгновенная регистрация и начало исчисления срока предоставления услуги) </a:t>
                      </a: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r>
                        <a:rPr lang="ru-RU" sz="800">
                          <a:highlight>
                            <a:srgbClr val="BCE292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</a:t>
                      </a:r>
                      <a:r>
                        <a:rPr lang="ru-RU" sz="800">
                          <a:highlight>
                            <a:srgbClr val="F2DCDB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или "-", если неприменимо)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11.3.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Электронное взаимодействие с заявителем в ходе получения услуги </a:t>
                      </a: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r>
                        <a:rPr lang="ru-RU" sz="800">
                          <a:highlight>
                            <a:srgbClr val="BCE292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</a:t>
                      </a:r>
                      <a:r>
                        <a:rPr lang="ru-RU" sz="800">
                          <a:highlight>
                            <a:srgbClr val="F2DCDB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или "-", если неприменимо)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11.4.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Получение результата предоставления услуги в режиме 24/7 (реестровая запись или предоставление сведений) </a:t>
                      </a:r>
                      <a:r>
                        <a:rPr lang="ru-RU" sz="800" b="0" i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r>
                        <a:rPr lang="ru-RU" sz="800" b="0" i="0">
                          <a:highlight>
                            <a:srgbClr val="BCE292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r>
                        <a:rPr lang="ru-RU" sz="800" b="0" i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</a:t>
                      </a:r>
                      <a:r>
                        <a:rPr lang="ru-RU" sz="800" b="0" i="0">
                          <a:highlight>
                            <a:srgbClr val="F2DCDB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r>
                        <a:rPr lang="ru-RU" sz="800" b="0" i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"-", если результатом является материальный объект или действие)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r>
                        <a:rPr lang="ru-RU" sz="800" b="0" i="0" u="none" strike="noStrike" cap="none" baseline="30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Документы, представляемые заявителем 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(кол-во документов: 0 – </a:t>
                      </a:r>
                      <a:r>
                        <a:rPr lang="ru-RU" sz="800" dirty="0">
                          <a:highlight>
                            <a:srgbClr val="BCE292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; сокращено до n – </a:t>
                      </a:r>
                      <a:r>
                        <a:rPr lang="ru-RU" sz="800" dirty="0">
                          <a:highlight>
                            <a:srgbClr val="F8D678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Частично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;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сокращено - </a:t>
                      </a:r>
                      <a:r>
                        <a:rPr lang="ru-RU" sz="800" dirty="0">
                          <a:highlight>
                            <a:srgbClr val="F2DCDB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 (3)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Частично </a:t>
                      </a:r>
                      <a:br>
                        <a:rPr lang="ru-RU" sz="8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ru-RU" sz="8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(от 4 до 0)</a:t>
                      </a:r>
                      <a:r>
                        <a:rPr lang="ru-RU" sz="800" b="0" i="0" u="none" strike="noStrike" cap="none" baseline="300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8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6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Частично </a:t>
                      </a:r>
                      <a:br>
                        <a:rPr lang="ru-RU" sz="8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ru-RU" sz="8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(От 4 до 0)</a:t>
                      </a:r>
                      <a:r>
                        <a:rPr lang="ru-RU" sz="800" b="0" i="0" u="none" strike="noStrike" cap="none" baseline="300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</a:t>
                      </a:r>
                      <a:endParaRPr sz="8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11.6.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Онлайн оплата государственной пошлины 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r>
                        <a:rPr lang="ru-RU" sz="800" dirty="0">
                          <a:highlight>
                            <a:srgbClr val="BCE292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</a:t>
                      </a:r>
                      <a:r>
                        <a:rPr lang="ru-RU" sz="800" dirty="0">
                          <a:highlight>
                            <a:srgbClr val="F2DCDB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или "-", если неприменимо)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11.7.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i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Автоматическое осуществление межведомственного (внутриведомственного) взаимодействия</a:t>
                      </a:r>
                      <a:r>
                        <a:rPr lang="ru-RU" sz="800" b="0" i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r>
                        <a:rPr lang="ru-RU" sz="800" dirty="0">
                          <a:highlight>
                            <a:srgbClr val="BCE292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</a:t>
                      </a:r>
                      <a:r>
                        <a:rPr lang="ru-RU" sz="800" dirty="0">
                          <a:highlight>
                            <a:srgbClr val="F2DCDB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или "-", если неприменимо)</a:t>
                      </a:r>
                      <a:endParaRPr sz="800" b="0" i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11.8.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i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Роботизация процесса предоставления услуги (в т.ч. принятия решения о предоставлении услуги) 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r>
                        <a:rPr lang="ru-RU" sz="800" dirty="0">
                          <a:highlight>
                            <a:srgbClr val="BCE292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</a:t>
                      </a:r>
                      <a:r>
                        <a:rPr lang="ru-RU" sz="800" dirty="0">
                          <a:highlight>
                            <a:srgbClr val="F1DCDB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</a:t>
                      </a:r>
                      <a:r>
                        <a:rPr lang="ru-RU" sz="800" dirty="0">
                          <a:highlight>
                            <a:srgbClr val="F8D678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Частично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800" b="0" i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Частично</a:t>
                      </a:r>
                      <a:r>
                        <a:rPr lang="ru-RU" sz="800" b="0" i="0" u="none" strike="noStrike" cap="none" baseline="300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8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6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r>
                        <a:rPr lang="ru-RU" sz="800" b="0" i="0" u="none" strike="noStrike" cap="none" baseline="300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8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11.9.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Сокращение сроков предоставления услуги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(рабочих дней: &lt;5 </a:t>
                      </a:r>
                      <a:r>
                        <a:rPr lang="ru-RU" sz="800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р.д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– </a:t>
                      </a:r>
                      <a:r>
                        <a:rPr lang="ru-RU" sz="800" dirty="0">
                          <a:highlight>
                            <a:srgbClr val="BCE292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; &lt;10 </a:t>
                      </a:r>
                      <a:r>
                        <a:rPr lang="ru-RU" sz="800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р.д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– </a:t>
                      </a:r>
                      <a:r>
                        <a:rPr lang="ru-RU" sz="800" dirty="0">
                          <a:highlight>
                            <a:srgbClr val="F8D678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Частично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; &gt;10 - </a:t>
                      </a:r>
                      <a:r>
                        <a:rPr lang="ru-RU" sz="800" dirty="0">
                          <a:highlight>
                            <a:srgbClr val="F2DCDB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</a:t>
                      </a:r>
                      <a:r>
                        <a:rPr lang="ru-RU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 (30 р.д.)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i="0" u="none" strike="noStrike" cap="none" dirty="0" smtClean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Частично </a:t>
                      </a:r>
                      <a:r>
                        <a:rPr lang="ru-RU" sz="800" b="1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(8 </a:t>
                      </a:r>
                      <a:r>
                        <a:rPr lang="ru-RU" sz="800" b="1" dirty="0" err="1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р.д</a:t>
                      </a:r>
                      <a:r>
                        <a:rPr lang="ru-RU" sz="800" b="1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.)</a:t>
                      </a:r>
                      <a:endParaRPr lang="ru-RU" sz="8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6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i="0" u="none" strike="noStrike" cap="none" dirty="0" smtClean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 </a:t>
                      </a:r>
                      <a:r>
                        <a:rPr lang="ru-RU" sz="800" b="1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(5 </a:t>
                      </a:r>
                      <a:r>
                        <a:rPr lang="ru-RU" sz="800" b="1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р.д</a:t>
                      </a:r>
                      <a:r>
                        <a:rPr lang="ru-RU" sz="8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.)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81" name="Google Shape;581;p50"/>
          <p:cNvSpPr txBox="1"/>
          <p:nvPr/>
        </p:nvSpPr>
        <p:spPr>
          <a:xfrm>
            <a:off x="75803" y="4513764"/>
            <a:ext cx="84960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В ЦС 1 результат услуги приходит в ЛК РПГУ в электронном виде. В ЦС 2 результат услуги фиксируется в специальном реестре в ЕГИССО, в ЛК РПГУ приходит справка-выписка из реестра</a:t>
            </a:r>
            <a:endParaRPr sz="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ru-RU" sz="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случае если заявитель это одиноко проживающий гражданин, имеющий доходы облагаемые налогом.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 Проверка полномочий в доверенности и принятие решения по услуге будет осуществляться сотрудником ведомства.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 В случае реализации возможности принятия решений на основе машиночитаемых сведений.</a:t>
            </a:r>
            <a:endParaRPr dirty="0"/>
          </a:p>
        </p:txBody>
      </p:sp>
      <p:sp>
        <p:nvSpPr>
          <p:cNvPr id="582" name="Google Shape;582;p50"/>
          <p:cNvSpPr txBox="1"/>
          <p:nvPr/>
        </p:nvSpPr>
        <p:spPr>
          <a:xfrm>
            <a:off x="28813" y="414523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271919" y="770443"/>
            <a:ext cx="2620793" cy="254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</a:pPr>
            <a:r>
              <a:rPr lang="ru-RU" sz="13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Критерии оптимизации:</a:t>
            </a:r>
            <a:endParaRPr/>
          </a:p>
        </p:txBody>
      </p:sp>
      <p:sp>
        <p:nvSpPr>
          <p:cNvPr id="145" name="Google Shape;145;p15"/>
          <p:cNvSpPr/>
          <p:nvPr/>
        </p:nvSpPr>
        <p:spPr>
          <a:xfrm rot="-5400000">
            <a:off x="32190" y="786439"/>
            <a:ext cx="192101" cy="122942"/>
          </a:xfrm>
          <a:prstGeom prst="flowChartMerge">
            <a:avLst/>
          </a:prstGeom>
          <a:solidFill>
            <a:srgbClr val="E36C09"/>
          </a:solidFill>
          <a:ln w="9525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2898830" y="3866857"/>
            <a:ext cx="1146809" cy="36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000"/>
              <a:buFont typeface="Montserrat"/>
              <a:buNone/>
            </a:pPr>
            <a:r>
              <a:rPr lang="ru-RU" sz="2000" b="1" i="0">
                <a:solidFill>
                  <a:srgbClr val="E36C09"/>
                </a:solidFill>
                <a:latin typeface="Montserrat"/>
                <a:ea typeface="Montserrat"/>
                <a:cs typeface="Montserrat"/>
                <a:sym typeface="Montserrat"/>
              </a:rPr>
              <a:t>на 50 % </a:t>
            </a:r>
            <a:endParaRPr/>
          </a:p>
        </p:txBody>
      </p:sp>
      <p:sp>
        <p:nvSpPr>
          <p:cNvPr id="147" name="Google Shape;147;p15"/>
          <p:cNvSpPr txBox="1"/>
          <p:nvPr/>
        </p:nvSpPr>
        <p:spPr>
          <a:xfrm>
            <a:off x="2647464" y="4210619"/>
            <a:ext cx="1684261" cy="32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Контактов с органами власти сокращено с 4 до 2</a:t>
            </a:r>
            <a:endParaRPr sz="900" b="0" i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8" name="Google Shape;148;p15"/>
          <p:cNvCxnSpPr/>
          <p:nvPr/>
        </p:nvCxnSpPr>
        <p:spPr>
          <a:xfrm>
            <a:off x="2582575" y="1024677"/>
            <a:ext cx="0" cy="3505017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15"/>
          <p:cNvSpPr txBox="1"/>
          <p:nvPr/>
        </p:nvSpPr>
        <p:spPr>
          <a:xfrm>
            <a:off x="2751738" y="1898093"/>
            <a:ext cx="1271907" cy="41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000"/>
              <a:buFont typeface="Montserrat"/>
              <a:buNone/>
            </a:pPr>
            <a:r>
              <a:rPr lang="ru-RU" sz="2000" b="1" i="0">
                <a:solidFill>
                  <a:srgbClr val="E36C09"/>
                </a:solidFill>
                <a:latin typeface="Montserrat"/>
                <a:ea typeface="Montserrat"/>
                <a:cs typeface="Montserrat"/>
                <a:sym typeface="Montserrat"/>
              </a:rPr>
              <a:t>на 50 % </a:t>
            </a:r>
            <a:endParaRPr sz="2000" b="1" i="0">
              <a:solidFill>
                <a:srgbClr val="E36C0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2633624" y="2201077"/>
            <a:ext cx="1627356" cy="41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Количество листов в заявлении уменьшено с 4 до 2 листов</a:t>
            </a:r>
            <a:endParaRPr sz="900" b="0" i="0" baseline="30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426851" y="184695"/>
            <a:ext cx="7156158" cy="548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 sz="1500" b="0" i="0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Ключевые критерии оптимизации в рамках целевого состояния</a:t>
            </a:r>
            <a:endParaRPr/>
          </a:p>
        </p:txBody>
      </p:sp>
      <p:sp>
        <p:nvSpPr>
          <p:cNvPr id="152" name="Google Shape;152;p15"/>
          <p:cNvSpPr/>
          <p:nvPr/>
        </p:nvSpPr>
        <p:spPr>
          <a:xfrm rot="-5400000">
            <a:off x="32192" y="1773987"/>
            <a:ext cx="192101" cy="122942"/>
          </a:xfrm>
          <a:prstGeom prst="flowChartMerge">
            <a:avLst/>
          </a:prstGeom>
          <a:solidFill>
            <a:srgbClr val="E36C09"/>
          </a:solidFill>
          <a:ln w="9525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311330" y="370313"/>
            <a:ext cx="40203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  <p:pic>
        <p:nvPicPr>
          <p:cNvPr id="154" name="Google Shape;1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4491" y="1140991"/>
            <a:ext cx="506469" cy="50646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5"/>
          <p:cNvSpPr/>
          <p:nvPr/>
        </p:nvSpPr>
        <p:spPr>
          <a:xfrm>
            <a:off x="313652" y="1719366"/>
            <a:ext cx="20586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Исключено</a:t>
            </a:r>
            <a:r>
              <a:rPr lang="ru-RU" sz="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Montserrat"/>
              <a:buChar char="-"/>
            </a:pPr>
            <a:r>
              <a:rPr lang="ru-RU" sz="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акт обследования жилищных условий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Montserrat"/>
              <a:buChar char="-"/>
            </a:pPr>
            <a:r>
              <a:rPr lang="ru-RU" sz="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сведения об имуществе заявителя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-"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согласие на обработку персональных данных членов семьи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5"/>
          <p:cNvSpPr/>
          <p:nvPr/>
        </p:nvSpPr>
        <p:spPr>
          <a:xfrm rot="-5400000">
            <a:off x="32192" y="3425873"/>
            <a:ext cx="192101" cy="122942"/>
          </a:xfrm>
          <a:prstGeom prst="flowChartMerge">
            <a:avLst/>
          </a:prstGeom>
          <a:solidFill>
            <a:srgbClr val="E36C09"/>
          </a:solidFill>
          <a:ln w="9525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5"/>
          <p:cNvSpPr/>
          <p:nvPr/>
        </p:nvSpPr>
        <p:spPr>
          <a:xfrm>
            <a:off x="313652" y="3357266"/>
            <a:ext cx="2313859" cy="13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Добавлено</a:t>
            </a:r>
            <a:r>
              <a:rPr lang="ru-RU" sz="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Montserrat"/>
              <a:buChar char="-"/>
            </a:pPr>
            <a:r>
              <a:rPr lang="ru-RU" sz="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заявление на исправление технической ошибки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Montserrat"/>
              <a:buChar char="-"/>
            </a:pPr>
            <a:r>
              <a:rPr lang="ru-RU" sz="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единая форма результата для всех мер социальной поддержки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Montserrat"/>
              <a:buChar char="-"/>
            </a:pPr>
            <a:r>
              <a:rPr lang="ru-RU" sz="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лист персонального информирования - профилирования</a:t>
            </a:r>
            <a:endParaRPr sz="9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alibri"/>
              <a:buNone/>
            </a:pPr>
            <a:endParaRPr sz="85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4691896" y="3786231"/>
            <a:ext cx="1520787" cy="33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000"/>
              <a:buFont typeface="Montserrat"/>
              <a:buNone/>
            </a:pPr>
            <a:r>
              <a:rPr lang="ru-RU" sz="2000" b="1" i="0">
                <a:solidFill>
                  <a:srgbClr val="E36C09"/>
                </a:solidFill>
                <a:latin typeface="Montserrat"/>
                <a:ea typeface="Montserrat"/>
                <a:cs typeface="Montserrat"/>
                <a:sym typeface="Montserrat"/>
              </a:rPr>
              <a:t>На 75 % </a:t>
            </a:r>
            <a:endParaRPr sz="2000" b="1" i="0">
              <a:solidFill>
                <a:srgbClr val="E36C0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4625590" y="4175173"/>
            <a:ext cx="1653397" cy="41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Количество сведений в заявлении сокращено с 38 до 10 </a:t>
            </a:r>
            <a:endParaRPr sz="900" b="0" i="0" baseline="30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15" descr="Контракт контур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1971" y="2933292"/>
            <a:ext cx="497220" cy="49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 descr="Суд контур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3280" y="3098390"/>
            <a:ext cx="777908" cy="77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 descr="Документ контур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83506" y="1324563"/>
            <a:ext cx="527591" cy="52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 descr="Контракт контур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8492" y="3258640"/>
            <a:ext cx="527591" cy="52759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5"/>
          <p:cNvSpPr txBox="1"/>
          <p:nvPr/>
        </p:nvSpPr>
        <p:spPr>
          <a:xfrm>
            <a:off x="4585327" y="2201077"/>
            <a:ext cx="1627356" cy="41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900" b="0" i="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Для подачи заявления на РГПУ не требуется документы и сведения</a:t>
            </a:r>
            <a:r>
              <a:rPr lang="ru-RU" sz="800" b="1" i="0" baseline="300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500" b="0" i="0" baseline="300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4763051" y="1516879"/>
            <a:ext cx="1271907" cy="56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000"/>
              <a:buFont typeface="Montserrat"/>
              <a:buNone/>
            </a:pPr>
            <a:r>
              <a:rPr lang="ru-RU" sz="2000" b="1" i="0" dirty="0">
                <a:solidFill>
                  <a:srgbClr val="E36C09"/>
                </a:solidFill>
                <a:latin typeface="Montserrat"/>
                <a:ea typeface="Montserrat"/>
                <a:cs typeface="Montserrat"/>
                <a:sym typeface="Montserrat"/>
              </a:rPr>
              <a:t>Нулевой вход </a:t>
            </a:r>
            <a:endParaRPr sz="2000" b="1" i="0" dirty="0">
              <a:solidFill>
                <a:srgbClr val="E36C0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162771" y="4713800"/>
            <a:ext cx="7632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AutoNum type="arabicPeriod"/>
            </a:pPr>
            <a:r>
              <a:rPr lang="ru-RU" sz="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случае если заявитель это одиноко проживающий гражданин, имеющий доходы облагаемые налогом.</a:t>
            </a:r>
            <a:endParaRPr dirty="0"/>
          </a:p>
          <a:p>
            <a:pPr marL="2286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AutoNum type="arabicPeriod"/>
            </a:pPr>
            <a:r>
              <a:rPr lang="ru-RU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ЦС 2 результат услуги фиксируется в специальном реестре в ЕГИССО, в ЛК РПГУ приходит справка-выписка из реестра</a:t>
            </a:r>
            <a:r>
              <a:rPr lang="ru-RU" sz="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6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6605985" y="495600"/>
            <a:ext cx="2420989" cy="439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endParaRPr sz="1200" b="0" i="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endParaRPr sz="1200" b="0" i="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900" b="0" i="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Возможность направления электронного запроса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endParaRPr sz="900" b="0" i="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endParaRPr sz="900" b="0" i="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900" b="0" i="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Роботизированный процесс предоставления услуги (регистрации запроса, направление результата)</a:t>
            </a:r>
            <a:endParaRPr sz="900" b="0" i="0" dirty="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endParaRPr sz="900" b="0" i="0" dirty="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endParaRPr sz="900" b="0" i="0" dirty="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endParaRPr sz="900" b="0" i="0" dirty="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900" b="0" i="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Автоматическое межведомственное взаимодействие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endParaRPr sz="900" b="1" i="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endParaRPr sz="900" b="0" i="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endParaRPr sz="900" b="0" i="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900" b="0" i="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Реестровая модель фиксации результата предоставления услуги</a:t>
            </a:r>
            <a:r>
              <a:rPr lang="ru-RU" sz="900" b="0" i="0" baseline="30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900" b="0" i="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endParaRPr sz="900" b="1" i="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endParaRPr sz="900" b="0" i="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70847" y="635748"/>
            <a:ext cx="424324" cy="42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78993" y="1511187"/>
            <a:ext cx="410822" cy="41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55486" y="2659113"/>
            <a:ext cx="455045" cy="45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43475" y="3644708"/>
            <a:ext cx="492569" cy="492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6"/>
          <p:cNvSpPr txBox="1"/>
          <p:nvPr/>
        </p:nvSpPr>
        <p:spPr>
          <a:xfrm>
            <a:off x="660689" y="1941880"/>
            <a:ext cx="5484102" cy="179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</a:t>
            </a:r>
            <a:br>
              <a:rPr lang="ru-RU" sz="24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ВНИМАНИЕ!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426851" y="184695"/>
            <a:ext cx="7156158" cy="548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 sz="1500" b="0" i="0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ru-RU" sz="1500" b="0" i="0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Сопутствующие услуги</a:t>
            </a:r>
            <a:endParaRPr sz="1500" b="0" i="0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16"/>
          <p:cNvSpPr txBox="1"/>
          <p:nvPr/>
        </p:nvSpPr>
        <p:spPr>
          <a:xfrm>
            <a:off x="310753" y="370313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  <p:graphicFrame>
        <p:nvGraphicFramePr>
          <p:cNvPr id="179" name="Google Shape;179;p16"/>
          <p:cNvGraphicFramePr/>
          <p:nvPr/>
        </p:nvGraphicFramePr>
        <p:xfrm>
          <a:off x="197922" y="1204663"/>
          <a:ext cx="8765225" cy="138480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2359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7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5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1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8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5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7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44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75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486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Наименование сопутствующих услуг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Орган (организация), предоставляющий сопутствующую услугу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Очные обращения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(кол-во)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</a:t>
                      </a:r>
                      <a:b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</a:b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(ед. изм)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Электронный результат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(Да/Нет)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ЦС1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ЦС2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ЦС1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ЦС2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ЦС1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ЦС2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400">
                <a:tc gridSpan="1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Сопутствующие услуги отсутствуют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title"/>
          </p:nvPr>
        </p:nvSpPr>
        <p:spPr>
          <a:xfrm>
            <a:off x="474416" y="234647"/>
            <a:ext cx="6901314" cy="34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 dirty="0" smtClean="0">
                <a:solidFill>
                  <a:schemeClr val="dk1"/>
                </a:solidFill>
              </a:rPr>
              <a:t>4.1. </a:t>
            </a:r>
            <a:r>
              <a:rPr lang="ru-RU" dirty="0">
                <a:solidFill>
                  <a:schemeClr val="dk1"/>
                </a:solidFill>
              </a:rPr>
              <a:t>Оптимизация административных процедур</a:t>
            </a:r>
            <a:endParaRPr dirty="0"/>
          </a:p>
        </p:txBody>
      </p:sp>
      <p:graphicFrame>
        <p:nvGraphicFramePr>
          <p:cNvPr id="187" name="Google Shape;187;p17"/>
          <p:cNvGraphicFramePr/>
          <p:nvPr>
            <p:extLst>
              <p:ext uri="{D42A27DB-BD31-4B8C-83A1-F6EECF244321}">
                <p14:modId xmlns:p14="http://schemas.microsoft.com/office/powerpoint/2010/main" val="493432636"/>
              </p:ext>
            </p:extLst>
          </p:nvPr>
        </p:nvGraphicFramePr>
        <p:xfrm>
          <a:off x="3029261" y="667445"/>
          <a:ext cx="3258793" cy="229593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3258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95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Montserrat SemiBold"/>
                        <a:buNone/>
                      </a:pPr>
                      <a:r>
                        <a:rPr lang="ru-RU" sz="900" b="0" u="none" strike="noStrike" cap="none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Целевое состояние 1</a:t>
                      </a:r>
                      <a:endParaRPr sz="900" u="none" strike="noStrike" cap="none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8" name="Google Shape;188;p17"/>
          <p:cNvGraphicFramePr/>
          <p:nvPr>
            <p:extLst>
              <p:ext uri="{D42A27DB-BD31-4B8C-83A1-F6EECF244321}">
                <p14:modId xmlns:p14="http://schemas.microsoft.com/office/powerpoint/2010/main" val="2105969337"/>
              </p:ext>
            </p:extLst>
          </p:nvPr>
        </p:nvGraphicFramePr>
        <p:xfrm>
          <a:off x="355338" y="667445"/>
          <a:ext cx="2673925" cy="254385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2673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43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u="none" strike="noStrike" cap="none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Состояние до оптимизации 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9" name="Google Shape;189;p17"/>
          <p:cNvGraphicFramePr/>
          <p:nvPr>
            <p:extLst>
              <p:ext uri="{D42A27DB-BD31-4B8C-83A1-F6EECF244321}">
                <p14:modId xmlns:p14="http://schemas.microsoft.com/office/powerpoint/2010/main" val="2520067833"/>
              </p:ext>
            </p:extLst>
          </p:nvPr>
        </p:nvGraphicFramePr>
        <p:xfrm>
          <a:off x="6296521" y="669688"/>
          <a:ext cx="2673925" cy="228610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2673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62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Montserrat SemiBold"/>
                        <a:buNone/>
                      </a:pPr>
                      <a:r>
                        <a:rPr lang="ru-RU" sz="900" b="0" u="none" strike="noStrike" cap="none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Целевое состояние 2</a:t>
                      </a:r>
                      <a:endParaRPr sz="900" u="none" strike="noStrike" cap="none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0" name="Google Shape;190;p17"/>
          <p:cNvGraphicFramePr/>
          <p:nvPr>
            <p:extLst>
              <p:ext uri="{D42A27DB-BD31-4B8C-83A1-F6EECF244321}">
                <p14:modId xmlns:p14="http://schemas.microsoft.com/office/powerpoint/2010/main" val="307200521"/>
              </p:ext>
            </p:extLst>
          </p:nvPr>
        </p:nvGraphicFramePr>
        <p:xfrm>
          <a:off x="355336" y="904240"/>
          <a:ext cx="2673925" cy="2721341"/>
        </p:xfrm>
        <a:graphic>
          <a:graphicData uri="http://schemas.openxmlformats.org/drawingml/2006/table">
            <a:tbl>
              <a:tblPr firstRow="1" bandRow="1">
                <a:noFill/>
                <a:tableStyleId>{4958D1F1-F31C-4D05-B591-25784A19B064}</a:tableStyleId>
              </a:tblPr>
              <a:tblGrid>
                <a:gridCol w="1953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961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Административные процедуры </a:t>
                      </a:r>
                      <a:endParaRPr sz="700" b="0" u="none" strike="noStrike" cap="none" dirty="0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Срок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(р.д., к.д.)</a:t>
                      </a:r>
                      <a:endParaRPr sz="700" b="0" u="none" strike="noStrike" cap="none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</a:t>
                      </a:r>
                      <a:r>
                        <a:rPr lang="ru-RU" sz="70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Прием и рассмотрение заявления и документов для установления оснований предоставления государственной услуги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 р.д.</a:t>
                      </a:r>
                      <a:r>
                        <a:rPr lang="ru-RU" sz="700" b="1" u="none" strike="noStrike" cap="none" baseline="30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Дополнительная проверка (комиссионное обследование), направления в организацию запроса о подтверждении сведений, указанных в заявлении (запросе)</a:t>
                      </a:r>
                      <a:r>
                        <a:rPr lang="ru-RU" sz="700" u="none" strike="noStrike" cap="none" baseline="30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к.д.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2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Принятие решения о предоставлении либо решения </a:t>
                      </a:r>
                      <a:br>
                        <a:rPr lang="ru-RU" sz="70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ru-RU" sz="70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 отказе в предоставлении государственной услуги и уведомление заявителя</a:t>
                      </a:r>
                      <a:r>
                        <a:rPr lang="ru-RU" sz="700" u="none" strike="noStrike" cap="none" baseline="300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р.д.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ИТОГО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До 30 </a:t>
                      </a:r>
                      <a:r>
                        <a:rPr lang="ru-RU" sz="700" b="0" i="0" u="none" strike="noStrike" cap="none" dirty="0" err="1">
                          <a:solidFill>
                            <a:schemeClr val="tx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к.д</a:t>
                      </a: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.</a:t>
                      </a:r>
                      <a:endParaRPr sz="700" b="0" i="0" u="none" strike="noStrike" cap="none" baseline="30000" dirty="0">
                        <a:solidFill>
                          <a:schemeClr val="tx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91" name="Google Shape;191;p17"/>
          <p:cNvGraphicFramePr/>
          <p:nvPr>
            <p:extLst>
              <p:ext uri="{D42A27DB-BD31-4B8C-83A1-F6EECF244321}">
                <p14:modId xmlns:p14="http://schemas.microsoft.com/office/powerpoint/2010/main" val="2377372625"/>
              </p:ext>
            </p:extLst>
          </p:nvPr>
        </p:nvGraphicFramePr>
        <p:xfrm>
          <a:off x="3029260" y="902325"/>
          <a:ext cx="3258792" cy="3479113"/>
        </p:xfrm>
        <a:graphic>
          <a:graphicData uri="http://schemas.openxmlformats.org/drawingml/2006/table">
            <a:tbl>
              <a:tblPr firstRow="1" bandRow="1">
                <a:noFill/>
                <a:tableStyleId>{4958D1F1-F31C-4D05-B591-25784A19B064}</a:tableStyleId>
              </a:tblPr>
              <a:tblGrid>
                <a:gridCol w="2369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95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158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Административные процедуры </a:t>
                      </a:r>
                      <a:endParaRPr sz="700" b="0" u="none" strike="noStrike" cap="none" dirty="0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Срок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</a:t>
                      </a:r>
                      <a:r>
                        <a:rPr lang="ru-RU" sz="700" b="0" u="none" strike="noStrike" cap="none" dirty="0" err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р.д</a:t>
                      </a:r>
                      <a:r>
                        <a:rPr lang="ru-RU" sz="700" b="0" u="none" strike="noStrike" cap="none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.)</a:t>
                      </a:r>
                      <a:endParaRPr sz="700" b="0" u="none" strike="noStrike" cap="none" dirty="0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9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Прием запроса и документов и (или) информации, необходимых для предоставления государственной услуги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режиме реального времени</a:t>
                      </a:r>
                      <a:endParaRPr sz="12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4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Межведомственное информационное взаимодействие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</a:t>
                      </a:r>
                      <a:r>
                        <a:rPr lang="ru-RU" sz="600" b="1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р.д</a:t>
                      </a:r>
                      <a:r>
                        <a:rPr lang="ru-RU" sz="6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2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4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Принятие решения о предоставлении (об отказе в предоставлении) государственной услуги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 strike="noStrike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</a:t>
                      </a:r>
                      <a:r>
                        <a:rPr lang="ru-RU" sz="600" b="1" strike="noStrike" dirty="0" err="1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р.д</a:t>
                      </a:r>
                      <a:r>
                        <a:rPr lang="ru-RU" sz="600" b="1" strike="noStrike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ru-RU" sz="600" b="1" strike="noStrik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37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Предоставление результата государственной услуги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</a:t>
                      </a:r>
                      <a:r>
                        <a:rPr lang="ru-RU" sz="600" b="1" dirty="0" err="1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р.д</a:t>
                      </a:r>
                      <a:r>
                        <a:rPr lang="ru-RU" sz="600" b="1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ru-RU" sz="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49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600" b="1" i="0" u="none" strike="noStrike" cap="none" dirty="0">
                          <a:solidFill>
                            <a:schemeClr val="dk1"/>
                          </a:solidFill>
                          <a:latin typeface="Montserrat" charset="-52"/>
                          <a:ea typeface="Montserrat SemiBold"/>
                          <a:cs typeface="Montserrat SemiBold"/>
                          <a:sym typeface="Montserrat SemiBold"/>
                        </a:rPr>
                        <a:t>ИТОГО</a:t>
                      </a:r>
                      <a:endParaRPr sz="1200" b="1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600" b="1" i="0" u="none" strike="noStrike" cap="none" dirty="0" smtClean="0">
                          <a:solidFill>
                            <a:schemeClr val="tx1"/>
                          </a:solidFill>
                          <a:latin typeface="Montserrat" charset="-52"/>
                          <a:ea typeface="Montserrat SemiBold"/>
                          <a:cs typeface="Montserrat SemiBold"/>
                          <a:sym typeface="Montserrat SemiBold"/>
                        </a:rPr>
                        <a:t>8 </a:t>
                      </a:r>
                      <a:r>
                        <a:rPr lang="ru-RU" sz="600" b="1" i="0" u="none" strike="noStrike" cap="none" dirty="0" err="1" smtClean="0">
                          <a:solidFill>
                            <a:schemeClr val="tx1"/>
                          </a:solidFill>
                          <a:latin typeface="Montserrat" charset="-52"/>
                          <a:ea typeface="Montserrat SemiBold"/>
                          <a:cs typeface="Montserrat SemiBold"/>
                          <a:sym typeface="Montserrat SemiBold"/>
                        </a:rPr>
                        <a:t>р.д</a:t>
                      </a:r>
                      <a:r>
                        <a:rPr lang="ru-RU" sz="600" b="1" i="0" u="none" strike="noStrike" cap="none" dirty="0" smtClean="0">
                          <a:solidFill>
                            <a:schemeClr val="tx1"/>
                          </a:solidFill>
                          <a:latin typeface="Montserrat" charset="-52"/>
                          <a:ea typeface="Montserrat SemiBold"/>
                          <a:cs typeface="Montserrat SemiBold"/>
                          <a:sym typeface="Montserrat SemiBold"/>
                        </a:rPr>
                        <a:t>.</a:t>
                      </a:r>
                      <a:endParaRPr sz="1200" b="1" strike="noStrik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957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Исправление допущенных опечаток и (или) ошибок в выданном результате предоставления Услуги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700"/>
                        <a:buFont typeface="Montserrat SemiBold"/>
                        <a:buNone/>
                      </a:pPr>
                      <a:endParaRPr sz="12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7495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Прием запроса и документов и (или) информации, необходимых для предоставления государственной услуги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режиме реального времени</a:t>
                      </a:r>
                      <a:endParaRPr sz="1200" b="1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7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Принятие решения о предоставлении (об отказе в предоставлении) государственной услуги</a:t>
                      </a:r>
                      <a:endParaRPr sz="60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b="1" i="0" u="none" strike="noStrike" cap="none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</a:t>
                      </a:r>
                      <a:r>
                        <a:rPr lang="ru-RU" sz="600" b="1" i="0" u="none" strike="noStrike" cap="none" baseline="0" dirty="0" err="1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р.д</a:t>
                      </a:r>
                      <a:r>
                        <a:rPr lang="ru-RU" sz="600" b="1" i="0" u="none" strike="noStrike" cap="none" baseline="0" dirty="0" smtClean="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600" b="1" i="0" u="none" strike="noStrike" cap="none" dirty="0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7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Предоставление результата государственной услуги</a:t>
                      </a:r>
                      <a:endParaRPr sz="60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b="1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</a:t>
                      </a:r>
                      <a:r>
                        <a:rPr lang="ru-RU" sz="600" b="1" dirty="0" err="1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р.д</a:t>
                      </a:r>
                      <a:r>
                        <a:rPr lang="ru-RU" sz="600" b="1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lang="ru-RU" sz="8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1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r>
                        <a:rPr lang="ru-RU" sz="600" b="0" i="0" u="none" strike="noStrike" cap="none" dirty="0" smtClean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ИТОГО</a:t>
                      </a:r>
                      <a:endParaRPr lang="ru-RU" sz="1200" dirty="0" smtClean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r>
                        <a:rPr lang="ru-RU" sz="600" b="1" dirty="0" smtClean="0">
                          <a:solidFill>
                            <a:schemeClr val="dk1"/>
                          </a:solidFill>
                          <a:latin typeface="Montserrat"/>
                          <a:sym typeface="Montserrat"/>
                        </a:rPr>
                        <a:t>6 </a:t>
                      </a:r>
                      <a:r>
                        <a:rPr lang="ru-RU" sz="600" b="1" dirty="0" err="1" smtClean="0">
                          <a:solidFill>
                            <a:schemeClr val="dk1"/>
                          </a:solidFill>
                          <a:latin typeface="Montserrat"/>
                          <a:sym typeface="Montserrat"/>
                        </a:rPr>
                        <a:t>р.д</a:t>
                      </a:r>
                      <a:endParaRPr lang="ru-RU" sz="600" b="1" i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92" name="Google Shape;192;p17"/>
          <p:cNvGraphicFramePr/>
          <p:nvPr>
            <p:extLst>
              <p:ext uri="{D42A27DB-BD31-4B8C-83A1-F6EECF244321}">
                <p14:modId xmlns:p14="http://schemas.microsoft.com/office/powerpoint/2010/main" val="2681032174"/>
              </p:ext>
            </p:extLst>
          </p:nvPr>
        </p:nvGraphicFramePr>
        <p:xfrm>
          <a:off x="6296521" y="906765"/>
          <a:ext cx="2673925" cy="2454675"/>
        </p:xfrm>
        <a:graphic>
          <a:graphicData uri="http://schemas.openxmlformats.org/drawingml/2006/table">
            <a:tbl>
              <a:tblPr firstRow="1" bandRow="1">
                <a:noFill/>
                <a:tableStyleId>{4958D1F1-F31C-4D05-B591-25784A19B064}</a:tableStyleId>
              </a:tblPr>
              <a:tblGrid>
                <a:gridCol w="1968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9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Административные процедуры</a:t>
                      </a:r>
                      <a:endParaRPr sz="700" b="0" dirty="0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Срок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</a:t>
                      </a:r>
                      <a:r>
                        <a:rPr lang="ru-RU" sz="700" b="0" dirty="0" err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р.д</a:t>
                      </a: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.)</a:t>
                      </a:r>
                      <a:endParaRPr sz="700" b="0" dirty="0">
                        <a:solidFill>
                          <a:schemeClr val="l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Прием запроса и документов и (или) информации, необходимых для предоставления государственной услуги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режиме реального времени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Межведомственное информационное взаимодействие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режиме реального времени</a:t>
                      </a:r>
                      <a:endParaRPr lang="ru-RU" sz="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Принятие решения о предоставлении (об отказе в предоставлении) государственной услуги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1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</a:t>
                      </a:r>
                      <a:r>
                        <a:rPr lang="ru-RU" sz="700" b="1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р.д</a:t>
                      </a:r>
                      <a:r>
                        <a:rPr lang="ru-RU" sz="7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Предоставление результата государственной услуги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режиме реального времени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ИТОГО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2A9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 i="0" u="none" strike="noStrike" cap="none" dirty="0" smtClean="0">
                          <a:solidFill>
                            <a:srgbClr val="00B2A9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5</a:t>
                      </a:r>
                      <a:r>
                        <a:rPr lang="ru-RU" sz="700" b="0" i="0" u="none" strike="noStrike" cap="none" dirty="0" smtClean="0">
                          <a:solidFill>
                            <a:srgbClr val="00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</a:t>
                      </a:r>
                      <a:r>
                        <a:rPr lang="ru-RU" sz="700" b="0" i="0" u="none" strike="noStrike" cap="none" dirty="0" err="1">
                          <a:solidFill>
                            <a:srgbClr val="00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р.д</a:t>
                      </a: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93" name="Google Shape;193;p17"/>
          <p:cNvSpPr txBox="1"/>
          <p:nvPr/>
        </p:nvSpPr>
        <p:spPr>
          <a:xfrm>
            <a:off x="311930" y="4460418"/>
            <a:ext cx="838128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В срок процедуры входит 1 рабочий день на регистрацию запроса и 6 рабочих дней на рассмотрение заявления.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В рамках процедуры рассмотрения заявления может проводится дополнительная проверка в форме комиссионного обследования жилищно-бытовых условий заявителя, членов его семьи, направления в организацию запроса о подтверждении сведений, указанных в заявлении (запросе). Дата и время обследования предварительно согласовываются с заявителем. По итогам обследования специалистом уполномоченного органа составляется акт обследования жилищно-бытовых условий заявителя (семьи заявителя).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 Справка выдается в органе власти в течение трех месяцев для </a:t>
            </a:r>
            <a:r>
              <a:rPr lang="ru-RU" sz="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подуслуги</a:t>
            </a:r>
            <a:r>
              <a:rPr lang="ru-RU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«Признание семьи малоимущей и нуждающейся в государственной социальной помощи» и тридцати календарных дней для </a:t>
            </a:r>
            <a:r>
              <a:rPr lang="ru-RU" sz="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подуслуги</a:t>
            </a:r>
            <a:r>
              <a:rPr lang="ru-RU" sz="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«Признание семьи или одиноко проживающего гражданина малоимущими</a:t>
            </a:r>
            <a:r>
              <a:rPr lang="ru-RU" sz="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».</a:t>
            </a:r>
            <a:endParaRPr dirty="0"/>
          </a:p>
        </p:txBody>
      </p:sp>
      <p:sp>
        <p:nvSpPr>
          <p:cNvPr id="194" name="Google Shape;194;p17"/>
          <p:cNvSpPr txBox="1"/>
          <p:nvPr/>
        </p:nvSpPr>
        <p:spPr>
          <a:xfrm>
            <a:off x="355338" y="423183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graphicFrame>
        <p:nvGraphicFramePr>
          <p:cNvPr id="201" name="Google Shape;201;p18"/>
          <p:cNvGraphicFramePr/>
          <p:nvPr>
            <p:extLst>
              <p:ext uri="{D42A27DB-BD31-4B8C-83A1-F6EECF244321}">
                <p14:modId xmlns:p14="http://schemas.microsoft.com/office/powerpoint/2010/main" val="228274614"/>
              </p:ext>
            </p:extLst>
          </p:nvPr>
        </p:nvGraphicFramePr>
        <p:xfrm>
          <a:off x="271070" y="696081"/>
          <a:ext cx="8366475" cy="2990309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2979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7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9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9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0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Наименование документа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Montserrat SemiBold"/>
                        <a:buNone/>
                      </a:pPr>
                      <a:r>
                        <a:rPr lang="ru-RU" sz="9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Montserrat SemiBold"/>
                        <a:buNone/>
                      </a:pPr>
                      <a:r>
                        <a:rPr lang="ru-RU" sz="9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ЦС 1</a:t>
                      </a:r>
                      <a:endParaRPr sz="9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Montserrat SemiBold"/>
                        <a:buNone/>
                      </a:pPr>
                      <a:r>
                        <a:rPr lang="ru-RU" sz="9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ЦС 2</a:t>
                      </a:r>
                      <a:endParaRPr sz="9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5.1. </a:t>
                      </a: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Документ, удостоверяющий </a:t>
                      </a: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личность заявителя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Бумажный документ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Электронный документ </a:t>
                      </a: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 / ЕСИА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92CF50"/>
                        </a:gs>
                        <a:gs pos="100000">
                          <a:srgbClr val="F2DAD9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 smtClean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ЕСИА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5.2. </a:t>
                      </a: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Документ, удостоверяющий </a:t>
                      </a: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личность представителя заявителя, в случае его обращения от имени заявителя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Бумажный документ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Электронный документ </a:t>
                      </a: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/ </a:t>
                      </a:r>
                      <a:r>
                        <a:rPr lang="ru-RU" sz="700" b="0" dirty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ЕСИА</a:t>
                      </a:r>
                      <a:endParaRPr sz="700" b="0" dirty="0">
                        <a:solidFill>
                          <a:schemeClr val="dk1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92CF50"/>
                        </a:gs>
                        <a:gs pos="100000">
                          <a:srgbClr val="F2DAD9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 smtClean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ЕСИА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4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5.3. Документ, </a:t>
                      </a: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удостоверяющих полномочия представителя заявителя, в случае его обращения от имени </a:t>
                      </a: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заявителя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Бумажный документ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Электронный документ (электронный образ документа) </a:t>
                      </a:r>
                      <a:r>
                        <a:rPr lang="ru-RU" sz="700" b="0" baseline="0" dirty="0" smtClean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Витрина СФР «Реестр законных представителей» </a:t>
                      </a:r>
                      <a:endParaRPr lang="ru-RU" sz="700" b="0" strike="sngStrike" baseline="0" dirty="0">
                        <a:solidFill>
                          <a:srgbClr val="FF0000"/>
                        </a:solidFill>
                        <a:latin typeface="Montserrat" panose="0000050000000000000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92CF50"/>
                        </a:gs>
                        <a:gs pos="100000">
                          <a:srgbClr val="F2DAD9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Витрина 1 ФНП «Сведения из реестра доверенностей»</a:t>
                      </a:r>
                      <a:endParaRPr sz="700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0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5.4. Заявления(е) о согласии (несогласии) на обработку персональных данных от членов(а) семьи, зарегистрированных(ого) совместно с гражданином по месту жительства (месту пребывания), в письменной произвольной форме с учетом требований части 4 статьи 9 Федерального закона от 27.07.2006 № 152-ФЗ «О персональных данных»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Бумажный документ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Исключено из перечня документов</a:t>
                      </a:r>
                      <a:endParaRPr sz="700" b="0" dirty="0">
                        <a:solidFill>
                          <a:schemeClr val="tx1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Исключено из перечня документов</a:t>
                      </a:r>
                      <a:endParaRPr sz="700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sz="700" b="0" dirty="0">
                        <a:solidFill>
                          <a:schemeClr val="tx1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Calibri"/>
                          <a:sym typeface="Arial"/>
                        </a:rPr>
                        <a:t>5.5.</a:t>
                      </a:r>
                      <a:r>
                        <a:rPr lang="ru-RU" sz="7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ru-RU" sz="7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Calibri"/>
                          <a:sym typeface="Arial"/>
                        </a:rPr>
                        <a:t>Документы, подтверждающие государственную регистрацию актов гражданского состояния, выданные компетентными органами иностранного государства и суммы доходов, полученных от источников за пределами Российской Федерации</a:t>
                      </a:r>
                      <a:endParaRPr lang="ru-RU" sz="700" b="1" i="0" u="none" strike="noStrike" cap="none" dirty="0" smtClean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52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Отсутствует в АР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i="0" u="none" strike="noStrike" cap="none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Электронный документ (электронный образ документа</a:t>
                      </a:r>
                      <a:r>
                        <a:rPr lang="ru-RU" sz="700" i="0" u="none" strike="sngStrike" cap="none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700" i="0" u="none" strike="sng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 flip="none" rotWithShape="1">
                      <a:gsLst>
                        <a:gs pos="0">
                          <a:srgbClr val="92D050"/>
                        </a:gs>
                        <a:gs pos="100000">
                          <a:srgbClr val="F1DCDB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i="0" u="none" strike="noStrike" cap="none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Электронный документ (электронный образ документа)</a:t>
                      </a:r>
                      <a:endParaRPr sz="7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02" name="Google Shape;202;p18"/>
          <p:cNvSpPr txBox="1">
            <a:spLocks noGrp="1"/>
          </p:cNvSpPr>
          <p:nvPr>
            <p:ph type="title"/>
          </p:nvPr>
        </p:nvSpPr>
        <p:spPr>
          <a:xfrm>
            <a:off x="384086" y="132484"/>
            <a:ext cx="6401387" cy="2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5. Оптимизация перечня документов от заявителя</a:t>
            </a:r>
            <a:endParaRPr/>
          </a:p>
        </p:txBody>
      </p:sp>
      <p:sp>
        <p:nvSpPr>
          <p:cNvPr id="203" name="Google Shape;203;p18"/>
          <p:cNvSpPr txBox="1"/>
          <p:nvPr/>
        </p:nvSpPr>
        <p:spPr>
          <a:xfrm>
            <a:off x="286770" y="400843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graphicFrame>
        <p:nvGraphicFramePr>
          <p:cNvPr id="210" name="Google Shape;210;p19"/>
          <p:cNvGraphicFramePr/>
          <p:nvPr>
            <p:extLst>
              <p:ext uri="{D42A27DB-BD31-4B8C-83A1-F6EECF244321}">
                <p14:modId xmlns:p14="http://schemas.microsoft.com/office/powerpoint/2010/main" val="4194574938"/>
              </p:ext>
            </p:extLst>
          </p:nvPr>
        </p:nvGraphicFramePr>
        <p:xfrm>
          <a:off x="173536" y="510849"/>
          <a:ext cx="8730433" cy="4617991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3115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4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0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01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678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Наименование документа</a:t>
                      </a:r>
                      <a:endParaRPr sz="7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Montserrat SemiBold"/>
                        <a:buNone/>
                      </a:pPr>
                      <a:r>
                        <a:rPr lang="ru-RU" sz="700" b="1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ЦС 1</a:t>
                      </a:r>
                      <a:endParaRPr sz="7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Montserrat SemiBold"/>
                        <a:buNone/>
                      </a:pPr>
                      <a:r>
                        <a:rPr lang="ru-RU" sz="700" b="1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ЦС 2</a:t>
                      </a:r>
                      <a:endParaRPr sz="700" b="1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906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5.6. </a:t>
                      </a: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Документы, подтверждающие доходы, предусмотренные перечнем видов доходов, учитываемых при расчете среднедушевого дохода семьи и дохода одиноко проживающего гражданина для оказания им государственной социальной помощи, утвержденным постановлением Правительства Российской Федерации от 20.08.2003 № 512, за 3 последних календарных месяца, предшествующих месяцу подачи заявления:</a:t>
                      </a:r>
                      <a:endParaRPr sz="700" b="1" baseline="300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90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solidFill>
                            <a:schemeClr val="dk1"/>
                          </a:solidFill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5.6.1. </a:t>
                      </a:r>
                      <a:r>
                        <a:rPr lang="ru-RU" sz="700" strike="noStrike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Справка о размере </a:t>
                      </a:r>
                      <a:r>
                        <a:rPr lang="ru-RU" sz="700" strike="noStrike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стипендии</a:t>
                      </a:r>
                      <a:endParaRPr lang="ru-RU" sz="700" strike="noStrike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Отсутствует в АР</a:t>
                      </a:r>
                      <a:endParaRPr sz="700" b="0" dirty="0">
                        <a:latin typeface="Montserrat" panose="00000500000000000000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Электронный </a:t>
                      </a: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документ (электронный образ документа</a:t>
                      </a:r>
                      <a:r>
                        <a:rPr lang="ru-RU" sz="700" b="0" i="0" u="none" strike="noStrike" cap="none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lang="ru-RU" sz="700" b="0" i="0" u="none" strike="sngStrike" cap="none" dirty="0">
                        <a:solidFill>
                          <a:srgbClr val="FF0000"/>
                        </a:solidFill>
                        <a:latin typeface="Montserrat" panose="00000500000000000000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92CF50"/>
                        </a:gs>
                        <a:gs pos="100000">
                          <a:srgbClr val="F2DAD9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Электронный документ</a:t>
                      </a:r>
                      <a:endParaRPr sz="700" b="0" dirty="0">
                        <a:latin typeface="Montserrat" panose="00000500000000000000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92CF50"/>
                        </a:gs>
                        <a:gs pos="100000">
                          <a:srgbClr val="F2DAD9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3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solidFill>
                            <a:schemeClr val="dk1"/>
                          </a:solidFill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5.6.2. </a:t>
                      </a:r>
                      <a:r>
                        <a:rPr lang="ru-RU" sz="7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Calibri"/>
                          <a:sym typeface="Arial"/>
                        </a:rPr>
                        <a:t>Справка </a:t>
                      </a: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Calibri"/>
                          <a:sym typeface="Arial"/>
                        </a:rPr>
                        <a:t>о размерах дохода сотрудников учреждений и органов, в которых законодательством Российской Федерации предусмотрено прохождение федеральной государственной службы, связанной с правоохранительной деятельностью</a:t>
                      </a:r>
                      <a:endParaRPr sz="700" b="0" strike="sngStrike" dirty="0">
                        <a:solidFill>
                          <a:srgbClr val="FF0000"/>
                        </a:solidFill>
                        <a:latin typeface="Montserrat" panose="00000500000000000000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Отсутствует в АР</a:t>
                      </a:r>
                      <a:endParaRPr sz="700" b="0" dirty="0">
                        <a:latin typeface="Montserrat" panose="00000500000000000000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strike="noStrike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Электронный </a:t>
                      </a:r>
                      <a:r>
                        <a:rPr lang="ru-RU" sz="700" strike="noStrike" dirty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документ (электронный образ документа</a:t>
                      </a:r>
                      <a:r>
                        <a:rPr lang="ru-RU" sz="700" strike="noStrike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700" strike="noStrike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92CF50"/>
                        </a:gs>
                        <a:gs pos="100000">
                          <a:srgbClr val="F2DAD9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Электронный документ/ ИС ПФР/ Витрина ПФР</a:t>
                      </a:r>
                      <a:endParaRPr sz="700" dirty="0">
                        <a:latin typeface="Montserrat" panose="00000500000000000000" pitchFamily="2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92CF50"/>
                        </a:gs>
                        <a:gs pos="100000">
                          <a:srgbClr val="F2DAD9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8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Calibri"/>
                          <a:sym typeface="Arial"/>
                        </a:rPr>
                        <a:t>5.6.3. Справка </a:t>
                      </a: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Calibri"/>
                          <a:sym typeface="Arial"/>
                        </a:rPr>
                        <a:t>о доходах военнослужащих, сотрудников войск национальной гвардии Российской Федерации, органов принудительного исполнения Российской Федерации, таможенных органов Российской Федерации, Главного управления специальных программ Президента Российской Федерации</a:t>
                      </a:r>
                      <a:endParaRPr sz="700" b="0" strike="sngStrike" dirty="0">
                        <a:solidFill>
                          <a:srgbClr val="FF0000"/>
                        </a:solidFill>
                        <a:latin typeface="Montserrat" panose="00000500000000000000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dirty="0"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Отсутствует в АР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Электронный документ /</a:t>
                      </a:r>
                      <a:r>
                        <a:rPr lang="ru-RU" sz="7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Montserrat"/>
                          <a:cs typeface="Calibri"/>
                          <a:sym typeface="Arial"/>
                        </a:rPr>
                        <a:t> </a:t>
                      </a:r>
                      <a:r>
                        <a:rPr lang="ru-RU" sz="7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Calibri"/>
                          <a:sym typeface="Arial"/>
                        </a:rPr>
                        <a:t>ФНС </a:t>
                      </a: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Calibri"/>
                          <a:sym typeface="Arial"/>
                        </a:rPr>
                        <a:t>России (по запросу в Минобороны России, </a:t>
                      </a:r>
                      <a:r>
                        <a:rPr lang="ru-RU" sz="7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Calibri"/>
                          <a:sym typeface="Arial"/>
                        </a:rPr>
                        <a:t>Росгвардию</a:t>
                      </a: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Calibri"/>
                          <a:sym typeface="Arial"/>
                        </a:rPr>
                        <a:t>, ФССП России, ФТС России, ГУСП)</a:t>
                      </a:r>
                      <a:endParaRPr lang="ru-RU" sz="7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92CF50"/>
                        </a:gs>
                        <a:gs pos="100000">
                          <a:srgbClr val="F2DAD9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Calibri"/>
                          <a:cs typeface="Calibri"/>
                          <a:sym typeface="Arial"/>
                        </a:rPr>
                        <a:t>ФНС России (по запросу в Минобороны России, </a:t>
                      </a:r>
                      <a:r>
                        <a:rPr kumimoji="0" lang="ru-RU" sz="7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Calibri"/>
                          <a:cs typeface="Calibri"/>
                          <a:sym typeface="Arial"/>
                        </a:rPr>
                        <a:t>Росгвардию</a:t>
                      </a:r>
                      <a:r>
                        <a:rPr kumimoji="0" lang="ru-RU" sz="7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Calibri"/>
                          <a:cs typeface="Calibri"/>
                          <a:sym typeface="Arial"/>
                        </a:rPr>
                        <a:t>, ФССП России, ФТС России, ГУСП)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08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5.6.4. Нотариально удостоверенное соглашение </a:t>
                      </a:r>
                      <a:r>
                        <a:rPr lang="ru-RU" sz="700" dirty="0"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об уплате алиментов или </a:t>
                      </a:r>
                      <a:r>
                        <a:rPr lang="ru-RU" sz="700" dirty="0" smtClean="0"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судебное постановление </a:t>
                      </a:r>
                      <a:r>
                        <a:rPr lang="ru-RU" sz="700" dirty="0"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о взыскании алиментов. В случае если в представленном судебном постановлении не указан установленный размер алиментов, представляется справка работодателя о размере удерживаемых алиментов</a:t>
                      </a:r>
                      <a:endParaRPr sz="700" dirty="0">
                        <a:latin typeface="Montserrat" panose="00000500000000000000" pitchFamily="2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Отсутствует в АР</a:t>
                      </a:r>
                      <a:endParaRPr sz="700" b="0" dirty="0">
                        <a:latin typeface="Montserrat" panose="00000500000000000000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strike="noStrike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Электронный документ (электронный образ документа)</a:t>
                      </a:r>
                      <a:endParaRPr sz="700" strike="sngStrike" dirty="0">
                        <a:solidFill>
                          <a:srgbClr val="FF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92CF50"/>
                        </a:gs>
                        <a:gs pos="100000">
                          <a:srgbClr val="F2DAD9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Электронный документ</a:t>
                      </a:r>
                      <a:r>
                        <a:rPr lang="ru-RU" sz="700" dirty="0">
                          <a:solidFill>
                            <a:schemeClr val="dk1"/>
                          </a:solidFill>
                          <a:latin typeface="Montserrat" panose="00000500000000000000" pitchFamily="2" charset="-52"/>
                          <a:ea typeface="Montserrat"/>
                          <a:cs typeface="Montserrat"/>
                          <a:sym typeface="Montserrat"/>
                        </a:rPr>
                        <a:t>/АИС Опека и попечительство, ИС ФССП</a:t>
                      </a:r>
                      <a:endParaRPr sz="7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Montserrat" panose="00000500000000000000" pitchFamily="2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92CF50"/>
                        </a:gs>
                        <a:gs pos="100000">
                          <a:srgbClr val="F2DAD9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390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5.6.5. </a:t>
                      </a:r>
                      <a:r>
                        <a:rPr lang="ru-RU" sz="700" strike="noStrik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Справка, подтверждающая выплату ежемесячного пожизненного содержания судей, вышедших в отставку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Отсутствует в АР</a:t>
                      </a:r>
                      <a:endParaRPr sz="700" b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Электронный </a:t>
                      </a: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документ (электронный образ документа</a:t>
                      </a:r>
                      <a:r>
                        <a:rPr lang="ru-RU" sz="700" b="0" i="0" u="none" strike="noStrike" cap="none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lang="ru-RU" sz="700" b="0" i="0" u="none" strike="sngStrike" cap="none" dirty="0" smtClean="0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92CF50"/>
                        </a:gs>
                        <a:gs pos="100000">
                          <a:srgbClr val="F2DAD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i="0" u="none" strike="noStrike" cap="none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Электронный документ (электронный образ документа)</a:t>
                      </a:r>
                      <a:endParaRPr lang="ru-RU" sz="700" b="0" i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92CF50"/>
                        </a:gs>
                        <a:gs pos="100000">
                          <a:srgbClr val="F2DAD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90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5.6.6. </a:t>
                      </a:r>
                      <a:r>
                        <a:rPr lang="ru-RU" sz="7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Calibri"/>
                          <a:sym typeface="Arial"/>
                        </a:rPr>
                        <a:t>Документы</a:t>
                      </a: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Calibri"/>
                          <a:sym typeface="Arial"/>
                        </a:rPr>
                        <a:t>, подтверждающие отсутствие доходов по объективным жизненным обстоятельствам (служба по призыву, нахождение на полном гособеспечении, нахождение в местах лишения свободы или принудительном лечении, нахождение в розыске)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Отсутствует в АР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Электронный документ (электронный образ документа</a:t>
                      </a:r>
                      <a:r>
                        <a:rPr lang="ru-RU" sz="700" i="0" u="none" strike="noStrike" cap="none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700" i="0" u="none" strike="sng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92CF50"/>
                        </a:gs>
                        <a:gs pos="100000">
                          <a:srgbClr val="F2DAD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Витрина данных </a:t>
                      </a:r>
                      <a:endParaRPr lang="ru-RU" sz="700" dirty="0" smtClean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 ФСИН </a:t>
                      </a:r>
                      <a:r>
                        <a:rPr lang="ru-RU" sz="700" b="0" dirty="0" smtClean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России</a:t>
                      </a:r>
                      <a:r>
                        <a:rPr lang="ru-RU" sz="700" b="0" baseline="30000" dirty="0" smtClean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lang="ru-RU" sz="700" dirty="0" smtClean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endParaRPr lang="ru-RU" sz="700" b="0" baseline="30000" dirty="0" smtClean="0">
                        <a:solidFill>
                          <a:schemeClr val="dk1"/>
                        </a:solidFill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0" dirty="0" smtClean="0">
                          <a:solidFill>
                            <a:schemeClr val="dk1"/>
                          </a:solidFill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СМЭВ 4</a:t>
                      </a:r>
                      <a:endParaRPr lang="ru-RU" sz="700" b="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92CF50"/>
                        </a:gs>
                        <a:gs pos="100000">
                          <a:srgbClr val="F2DAD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291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Итого </a:t>
                      </a:r>
                      <a:endParaRPr sz="7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вида документа</a:t>
                      </a:r>
                      <a:endParaRPr sz="7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 strike="noStrike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вида документов</a:t>
                      </a:r>
                      <a:endParaRPr sz="700" b="1" strike="noStrik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92CF50"/>
                        </a:gs>
                        <a:gs pos="100000">
                          <a:srgbClr val="F2DAD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 b="1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вида документов</a:t>
                      </a:r>
                      <a:endParaRPr sz="700" b="1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92CF50"/>
                        </a:gs>
                        <a:gs pos="100000">
                          <a:srgbClr val="F2DAD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211" name="Google Shape;211;p19"/>
          <p:cNvSpPr txBox="1">
            <a:spLocks noGrp="1"/>
          </p:cNvSpPr>
          <p:nvPr>
            <p:ph type="title"/>
          </p:nvPr>
        </p:nvSpPr>
        <p:spPr>
          <a:xfrm>
            <a:off x="384086" y="132484"/>
            <a:ext cx="6401387" cy="2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5. Оптимизация перечня документов от заявителя</a:t>
            </a:r>
            <a:endParaRPr/>
          </a:p>
        </p:txBody>
      </p:sp>
      <p:sp>
        <p:nvSpPr>
          <p:cNvPr id="212" name="Google Shape;212;p19"/>
          <p:cNvSpPr txBox="1"/>
          <p:nvPr/>
        </p:nvSpPr>
        <p:spPr>
          <a:xfrm>
            <a:off x="295618" y="290903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 txBox="1">
            <a:spLocks noGrp="1"/>
          </p:cNvSpPr>
          <p:nvPr>
            <p:ph type="sldNum" idx="12"/>
          </p:nvPr>
        </p:nvSpPr>
        <p:spPr>
          <a:xfrm>
            <a:off x="8637558" y="4744597"/>
            <a:ext cx="430007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sp>
        <p:nvSpPr>
          <p:cNvPr id="250" name="Google Shape;250;p23"/>
          <p:cNvSpPr txBox="1"/>
          <p:nvPr/>
        </p:nvSpPr>
        <p:spPr>
          <a:xfrm>
            <a:off x="52883" y="4439075"/>
            <a:ext cx="1923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запроса через СМЭВ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Отсутствует</a:t>
            </a:r>
            <a:endParaRPr/>
          </a:p>
          <a:p>
            <a:pPr marL="1793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Межвед, эл.вид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23"/>
          <p:cNvSpPr/>
          <p:nvPr/>
        </p:nvSpPr>
        <p:spPr>
          <a:xfrm>
            <a:off x="141353" y="4912055"/>
            <a:ext cx="113016" cy="119410"/>
          </a:xfrm>
          <a:prstGeom prst="rect">
            <a:avLst/>
          </a:prstGeom>
          <a:solidFill>
            <a:srgbClr val="BCE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141353" y="4768114"/>
            <a:ext cx="113016" cy="11941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3"/>
          <p:cNvSpPr/>
          <p:nvPr/>
        </p:nvSpPr>
        <p:spPr>
          <a:xfrm>
            <a:off x="44034" y="4405713"/>
            <a:ext cx="1932470" cy="71041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C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3"/>
          <p:cNvSpPr txBox="1">
            <a:spLocks noGrp="1"/>
          </p:cNvSpPr>
          <p:nvPr>
            <p:ph type="title"/>
          </p:nvPr>
        </p:nvSpPr>
        <p:spPr>
          <a:xfrm>
            <a:off x="141353" y="95771"/>
            <a:ext cx="7732647" cy="548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lang="ru-RU">
                <a:solidFill>
                  <a:schemeClr val="dk1"/>
                </a:solidFill>
              </a:rPr>
              <a:t>6. Перечень требуемых витрин данных и межведомственных обменов</a:t>
            </a:r>
            <a:endParaRPr/>
          </a:p>
        </p:txBody>
      </p:sp>
      <p:graphicFrame>
        <p:nvGraphicFramePr>
          <p:cNvPr id="255" name="Google Shape;255;p23"/>
          <p:cNvGraphicFramePr/>
          <p:nvPr>
            <p:extLst>
              <p:ext uri="{D42A27DB-BD31-4B8C-83A1-F6EECF244321}">
                <p14:modId xmlns:p14="http://schemas.microsoft.com/office/powerpoint/2010/main" val="3197111954"/>
              </p:ext>
            </p:extLst>
          </p:nvPr>
        </p:nvGraphicFramePr>
        <p:xfrm>
          <a:off x="110777" y="633755"/>
          <a:ext cx="8763200" cy="3514535"/>
        </p:xfrm>
        <a:graphic>
          <a:graphicData uri="http://schemas.openxmlformats.org/drawingml/2006/table">
            <a:tbl>
              <a:tblPr firstRow="1" bandRow="1">
                <a:noFill/>
                <a:tableStyleId>{6E1B46CD-3D5A-40D8-8039-2207751FE575}</a:tableStyleId>
              </a:tblPr>
              <a:tblGrid>
                <a:gridCol w="1074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9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4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1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22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98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38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b="0" dirty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Поставщик сведений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 Наименование вида сведений 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ТС</a:t>
                      </a:r>
                      <a:endParaRPr sz="700" baseline="30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"/>
                        <a:buNone/>
                      </a:pPr>
                      <a:r>
                        <a:rPr lang="ru-RU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ЦС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ИС, способ получения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Montserrat SemiBold"/>
                        <a:buNone/>
                      </a:pPr>
                      <a:r>
                        <a:rPr lang="ru-RU" sz="700" b="0">
                          <a:solidFill>
                            <a:schemeClr val="l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Срок реализации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5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6.1. Федеральная нотариальная палата Российской Федерации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Сведения о нотариальной доверенности</a:t>
                      </a:r>
                      <a:endParaRPr sz="700" baseline="300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b="1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Атрибутивный состав: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Реестровый номер доверенности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Дата удостоверения</a:t>
                      </a:r>
                      <a:b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Данные лица, выдавшего доверенность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Фамилия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Имя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Отчество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Документ, удостоверяющий личность лица, выдавшего доверенность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Серия документа, удостоверяющего личность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Номер документа, удостоверяющего личность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Орган, выдавший, документ, удостоверяющей личность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Дата выдачи документа, удостоверяющего личность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Данные представителя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Фамилия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Имя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Отчество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Документ, удостоверяющий личность представителя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Серия документа, удостоверяющего личность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Номер документа, удостоверяющего личность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Орган, выдавший, документ, удостоверяющей личность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Дата выдачи документа, удостоверяющего личность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Срок действия полномочий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ru-RU" sz="700" b="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Объем переданных полномочий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Не реализовано</a:t>
                      </a: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Витрина 1 ФНП «Сведения из реестра доверенностей»</a:t>
                      </a:r>
                      <a:endParaRPr sz="700" dirty="0">
                        <a:latin typeface="Montserrat" charset="-52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latin typeface="Montserrat" charset="-52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СМЭВ 4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Montserrat" charset="-52"/>
                          <a:ea typeface="Montserrat"/>
                          <a:cs typeface="Montserrat"/>
                          <a:sym typeface="Montserrat"/>
                        </a:rPr>
                        <a:t>2 кв. 2024</a:t>
                      </a:r>
                      <a:endParaRPr sz="700" dirty="0">
                        <a:latin typeface="Montserrat" charset="-52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56" name="Google Shape;256;p23"/>
          <p:cNvSpPr txBox="1"/>
          <p:nvPr/>
        </p:nvSpPr>
        <p:spPr>
          <a:xfrm>
            <a:off x="25769" y="364673"/>
            <a:ext cx="71561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Признании семьи или одиноко проживающего гражданина малоимущими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9533</TotalTime>
  <Words>7471</Words>
  <Application>Microsoft Office PowerPoint</Application>
  <PresentationFormat>Экран (16:9)</PresentationFormat>
  <Paragraphs>1653</Paragraphs>
  <Slides>40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Montserrat</vt:lpstr>
      <vt:lpstr>Montserrat SemiBold</vt:lpstr>
      <vt:lpstr>Merriweather Sans</vt:lpstr>
      <vt:lpstr>Calibri</vt:lpstr>
      <vt:lpstr>Times New Roman</vt:lpstr>
      <vt:lpstr>Noto Sans Symbols</vt:lpstr>
      <vt:lpstr>Шмуцтитульный слайд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4.1. Оптимизация административных процедур</vt:lpstr>
      <vt:lpstr>5. Оптимизация перечня документов от заявителя</vt:lpstr>
      <vt:lpstr>5. Оптимизация перечня документов от заявителя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6. Перечень требуемых витрин данных и межведомственных обменов</vt:lpstr>
      <vt:lpstr>7. Проактивный режим предоставления услуги</vt:lpstr>
      <vt:lpstr>8. Оптимизация состава запроса сведений для предоставления услуги</vt:lpstr>
      <vt:lpstr>8. Оптимизация состава запроса сведений для предоставления услуги</vt:lpstr>
      <vt:lpstr>8. Оптимизация состава запроса сведений для предоставления услуги</vt:lpstr>
      <vt:lpstr>8. Оптимизация состава запроса сведений для предоставления услуги</vt:lpstr>
      <vt:lpstr>8. Оптимизация состава запроса сведений для предоставления услуги</vt:lpstr>
      <vt:lpstr>8. Оптимизация состава запроса сведений для предоставления услуги</vt:lpstr>
      <vt:lpstr>8. Оптимизация состава запроса сведений для предоставления услуги</vt:lpstr>
      <vt:lpstr>9. Критерии принятия решения</vt:lpstr>
      <vt:lpstr>9. Критерии принятия решения</vt:lpstr>
      <vt:lpstr>10. Результат предоставления услуги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Специалист отдела качества-2</dc:creator>
  <cp:lastModifiedBy>Специалист отдела качества-2</cp:lastModifiedBy>
  <cp:revision>65</cp:revision>
  <dcterms:modified xsi:type="dcterms:W3CDTF">2024-03-12T09:00:07Z</dcterms:modified>
</cp:coreProperties>
</file>